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1" r:id="rId4"/>
  </p:sldMasterIdLst>
  <p:notesMasterIdLst>
    <p:notesMasterId r:id="rId19"/>
  </p:notesMasterIdLst>
  <p:sldIdLst>
    <p:sldId id="256" r:id="rId5"/>
    <p:sldId id="286" r:id="rId6"/>
    <p:sldId id="257" r:id="rId7"/>
    <p:sldId id="303" r:id="rId8"/>
    <p:sldId id="304" r:id="rId9"/>
    <p:sldId id="299" r:id="rId10"/>
    <p:sldId id="295" r:id="rId11"/>
    <p:sldId id="296" r:id="rId12"/>
    <p:sldId id="297" r:id="rId13"/>
    <p:sldId id="300" r:id="rId14"/>
    <p:sldId id="298" r:id="rId15"/>
    <p:sldId id="290" r:id="rId16"/>
    <p:sldId id="302" r:id="rId17"/>
    <p:sldId id="2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Stijl, licht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35"/>
    <p:restoredTop sz="72043" autoAdjust="0"/>
  </p:normalViewPr>
  <p:slideViewPr>
    <p:cSldViewPr snapToGrid="0" snapToObjects="1">
      <p:cViewPr varScale="1">
        <p:scale>
          <a:sx n="48" d="100"/>
          <a:sy n="48" d="100"/>
        </p:scale>
        <p:origin x="118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F0A8AD-52FA-4970-9827-7682EBEC1B20}"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en-US"/>
        </a:p>
      </dgm:t>
    </dgm:pt>
    <dgm:pt modelId="{FD81BD3F-9284-4969-A888-1951C2A4684E}">
      <dgm:prSet/>
      <dgm:spPr/>
      <dgm:t>
        <a:bodyPr/>
        <a:lstStyle/>
        <a:p>
          <a:r>
            <a:rPr lang="nl-NL"/>
            <a:t>Baby  0-18 maanden </a:t>
          </a:r>
          <a:endParaRPr lang="en-US"/>
        </a:p>
      </dgm:t>
    </dgm:pt>
    <dgm:pt modelId="{F0E177D7-6BEE-425E-BD29-DB0EAC9AE89F}" type="parTrans" cxnId="{500E3A34-FF30-4057-BFF9-0D620112C0C2}">
      <dgm:prSet/>
      <dgm:spPr/>
      <dgm:t>
        <a:bodyPr/>
        <a:lstStyle/>
        <a:p>
          <a:endParaRPr lang="en-US"/>
        </a:p>
      </dgm:t>
    </dgm:pt>
    <dgm:pt modelId="{2530E503-37CA-43C6-BC78-B73AF7F9BEBB}" type="sibTrans" cxnId="{500E3A34-FF30-4057-BFF9-0D620112C0C2}">
      <dgm:prSet/>
      <dgm:spPr/>
      <dgm:t>
        <a:bodyPr/>
        <a:lstStyle/>
        <a:p>
          <a:endParaRPr lang="en-US"/>
        </a:p>
      </dgm:t>
    </dgm:pt>
    <dgm:pt modelId="{906841AD-188E-47AE-89CD-79176BF90EC1}">
      <dgm:prSet/>
      <dgm:spPr/>
      <dgm:t>
        <a:bodyPr/>
        <a:lstStyle/>
        <a:p>
          <a:r>
            <a:rPr lang="nl-NL"/>
            <a:t>Peuter  1,5-3,5 jaar</a:t>
          </a:r>
          <a:endParaRPr lang="en-US"/>
        </a:p>
      </dgm:t>
    </dgm:pt>
    <dgm:pt modelId="{03E0169C-D890-4443-9637-A473B90F2A91}" type="parTrans" cxnId="{1A1E78B3-2A6C-4CF9-AEDB-CEF33A70AB63}">
      <dgm:prSet/>
      <dgm:spPr/>
      <dgm:t>
        <a:bodyPr/>
        <a:lstStyle/>
        <a:p>
          <a:endParaRPr lang="en-US"/>
        </a:p>
      </dgm:t>
    </dgm:pt>
    <dgm:pt modelId="{3605760F-67CA-4EEA-B87B-27561F444E3C}" type="sibTrans" cxnId="{1A1E78B3-2A6C-4CF9-AEDB-CEF33A70AB63}">
      <dgm:prSet/>
      <dgm:spPr/>
      <dgm:t>
        <a:bodyPr/>
        <a:lstStyle/>
        <a:p>
          <a:endParaRPr lang="en-US"/>
        </a:p>
      </dgm:t>
    </dgm:pt>
    <dgm:pt modelId="{0C2ED17E-F5D4-4F70-B6D3-F2B9109BA637}">
      <dgm:prSet/>
      <dgm:spPr/>
      <dgm:t>
        <a:bodyPr/>
        <a:lstStyle/>
        <a:p>
          <a:r>
            <a:rPr lang="nl-NL"/>
            <a:t>Kleuter 3,5 – 6 jaar</a:t>
          </a:r>
          <a:endParaRPr lang="en-US"/>
        </a:p>
      </dgm:t>
    </dgm:pt>
    <dgm:pt modelId="{FC65262F-F0E9-4168-8D27-ED02E75D2F35}" type="parTrans" cxnId="{01DBC91C-6D78-4198-926F-44DC56196064}">
      <dgm:prSet/>
      <dgm:spPr/>
      <dgm:t>
        <a:bodyPr/>
        <a:lstStyle/>
        <a:p>
          <a:endParaRPr lang="en-US"/>
        </a:p>
      </dgm:t>
    </dgm:pt>
    <dgm:pt modelId="{B4FD300E-FD5D-4AAF-BA56-F7F3CB65A299}" type="sibTrans" cxnId="{01DBC91C-6D78-4198-926F-44DC56196064}">
      <dgm:prSet/>
      <dgm:spPr/>
      <dgm:t>
        <a:bodyPr/>
        <a:lstStyle/>
        <a:p>
          <a:endParaRPr lang="en-US"/>
        </a:p>
      </dgm:t>
    </dgm:pt>
    <dgm:pt modelId="{956AA7EF-DE02-4139-BA36-0C6DB9098A62}">
      <dgm:prSet/>
      <dgm:spPr/>
      <dgm:t>
        <a:bodyPr/>
        <a:lstStyle/>
        <a:p>
          <a:r>
            <a:rPr lang="nl-NL"/>
            <a:t>School kind 6- 12 jaar </a:t>
          </a:r>
          <a:endParaRPr lang="en-US"/>
        </a:p>
      </dgm:t>
    </dgm:pt>
    <dgm:pt modelId="{FFE6D01E-7EDD-4074-9B98-B29C05E16F03}" type="parTrans" cxnId="{E2451CB3-4C72-47D7-8C0B-082B136C8821}">
      <dgm:prSet/>
      <dgm:spPr/>
      <dgm:t>
        <a:bodyPr/>
        <a:lstStyle/>
        <a:p>
          <a:endParaRPr lang="en-US"/>
        </a:p>
      </dgm:t>
    </dgm:pt>
    <dgm:pt modelId="{9FC8566B-34B9-4B12-8ACB-7CD57D16DB22}" type="sibTrans" cxnId="{E2451CB3-4C72-47D7-8C0B-082B136C8821}">
      <dgm:prSet/>
      <dgm:spPr/>
      <dgm:t>
        <a:bodyPr/>
        <a:lstStyle/>
        <a:p>
          <a:endParaRPr lang="en-US"/>
        </a:p>
      </dgm:t>
    </dgm:pt>
    <dgm:pt modelId="{3D252CF0-80C8-4E2B-9CF4-398D89100238}">
      <dgm:prSet/>
      <dgm:spPr/>
      <dgm:t>
        <a:bodyPr/>
        <a:lstStyle/>
        <a:p>
          <a:r>
            <a:rPr lang="nl-NL"/>
            <a:t>Puber 12-16 jaar</a:t>
          </a:r>
          <a:endParaRPr lang="en-US"/>
        </a:p>
      </dgm:t>
    </dgm:pt>
    <dgm:pt modelId="{153E7D4C-9303-4144-B8C4-489E65ADCA9D}" type="parTrans" cxnId="{29B1C0E5-0A5B-4990-B56A-CA6723DB7A29}">
      <dgm:prSet/>
      <dgm:spPr/>
      <dgm:t>
        <a:bodyPr/>
        <a:lstStyle/>
        <a:p>
          <a:endParaRPr lang="en-US"/>
        </a:p>
      </dgm:t>
    </dgm:pt>
    <dgm:pt modelId="{E920D437-92C2-4EF5-8B0C-41A598678A08}" type="sibTrans" cxnId="{29B1C0E5-0A5B-4990-B56A-CA6723DB7A29}">
      <dgm:prSet/>
      <dgm:spPr/>
      <dgm:t>
        <a:bodyPr/>
        <a:lstStyle/>
        <a:p>
          <a:endParaRPr lang="en-US"/>
        </a:p>
      </dgm:t>
    </dgm:pt>
    <dgm:pt modelId="{762FCB3B-15ED-403D-8229-A9FA5EE58B76}">
      <dgm:prSet/>
      <dgm:spPr/>
      <dgm:t>
        <a:bodyPr/>
        <a:lstStyle/>
        <a:p>
          <a:r>
            <a:rPr lang="nl-NL" dirty="0"/>
            <a:t>Jongvolwassene 16 – 21 jaar</a:t>
          </a:r>
          <a:endParaRPr lang="en-US" dirty="0"/>
        </a:p>
      </dgm:t>
    </dgm:pt>
    <dgm:pt modelId="{3B79458E-BB39-4A05-8E06-84FEBFCF1AA9}" type="parTrans" cxnId="{7D29C6E9-23CB-4C2E-BED4-6DD0ECF14DA0}">
      <dgm:prSet/>
      <dgm:spPr/>
      <dgm:t>
        <a:bodyPr/>
        <a:lstStyle/>
        <a:p>
          <a:endParaRPr lang="en-US"/>
        </a:p>
      </dgm:t>
    </dgm:pt>
    <dgm:pt modelId="{626552BA-FC22-428B-87CF-87A19E31FC4A}" type="sibTrans" cxnId="{7D29C6E9-23CB-4C2E-BED4-6DD0ECF14DA0}">
      <dgm:prSet/>
      <dgm:spPr/>
      <dgm:t>
        <a:bodyPr/>
        <a:lstStyle/>
        <a:p>
          <a:endParaRPr lang="en-US"/>
        </a:p>
      </dgm:t>
    </dgm:pt>
    <dgm:pt modelId="{3F60FF81-690D-43E3-A37A-FE58E042C53E}">
      <dgm:prSet/>
      <dgm:spPr/>
      <dgm:t>
        <a:bodyPr/>
        <a:lstStyle/>
        <a:p>
          <a:r>
            <a:rPr lang="nl-NL"/>
            <a:t>Volwassene 21 – 55 jaar</a:t>
          </a:r>
          <a:endParaRPr lang="en-US"/>
        </a:p>
      </dgm:t>
    </dgm:pt>
    <dgm:pt modelId="{85F0B601-8C53-4D79-8CA9-31BDA097AB15}" type="parTrans" cxnId="{3794D3B0-E8E1-40DC-8CC9-E068891DAB2C}">
      <dgm:prSet/>
      <dgm:spPr/>
      <dgm:t>
        <a:bodyPr/>
        <a:lstStyle/>
        <a:p>
          <a:endParaRPr lang="en-US"/>
        </a:p>
      </dgm:t>
    </dgm:pt>
    <dgm:pt modelId="{DCDEC079-9EE6-4C71-B4A0-6C70C0FBFDCE}" type="sibTrans" cxnId="{3794D3B0-E8E1-40DC-8CC9-E068891DAB2C}">
      <dgm:prSet/>
      <dgm:spPr/>
      <dgm:t>
        <a:bodyPr/>
        <a:lstStyle/>
        <a:p>
          <a:endParaRPr lang="en-US"/>
        </a:p>
      </dgm:t>
    </dgm:pt>
    <dgm:pt modelId="{C8F74F47-AA6A-44A5-B7B8-F0200D91562F}">
      <dgm:prSet/>
      <dgm:spPr/>
      <dgm:t>
        <a:bodyPr/>
        <a:lstStyle/>
        <a:p>
          <a:r>
            <a:rPr lang="nl-NL"/>
            <a:t>Oudere 55+</a:t>
          </a:r>
          <a:endParaRPr lang="en-US"/>
        </a:p>
      </dgm:t>
    </dgm:pt>
    <dgm:pt modelId="{1943C3B6-77E8-45CF-B830-F7A23F6D3389}" type="parTrans" cxnId="{311CFE45-85C4-4EB1-97A5-75727D25C2DC}">
      <dgm:prSet/>
      <dgm:spPr/>
      <dgm:t>
        <a:bodyPr/>
        <a:lstStyle/>
        <a:p>
          <a:endParaRPr lang="en-US"/>
        </a:p>
      </dgm:t>
    </dgm:pt>
    <dgm:pt modelId="{A7608F0D-471D-49B8-9F9E-3B2664F01EFF}" type="sibTrans" cxnId="{311CFE45-85C4-4EB1-97A5-75727D25C2DC}">
      <dgm:prSet/>
      <dgm:spPr/>
      <dgm:t>
        <a:bodyPr/>
        <a:lstStyle/>
        <a:p>
          <a:endParaRPr lang="en-US"/>
        </a:p>
      </dgm:t>
    </dgm:pt>
    <dgm:pt modelId="{E94EC4FE-68F7-6B41-9609-407D636D888F}" type="pres">
      <dgm:prSet presAssocID="{46F0A8AD-52FA-4970-9827-7682EBEC1B20}" presName="Name0" presStyleCnt="0">
        <dgm:presLayoutVars>
          <dgm:dir/>
          <dgm:animLvl val="lvl"/>
          <dgm:resizeHandles val="exact"/>
        </dgm:presLayoutVars>
      </dgm:prSet>
      <dgm:spPr/>
    </dgm:pt>
    <dgm:pt modelId="{05812126-3BB1-9E4F-A113-2CA8DD921C34}" type="pres">
      <dgm:prSet presAssocID="{FD81BD3F-9284-4969-A888-1951C2A4684E}" presName="linNode" presStyleCnt="0"/>
      <dgm:spPr/>
    </dgm:pt>
    <dgm:pt modelId="{FF573D90-0F31-D34C-B80C-D42C7B81C393}" type="pres">
      <dgm:prSet presAssocID="{FD81BD3F-9284-4969-A888-1951C2A4684E}" presName="parentText" presStyleLbl="node1" presStyleIdx="0" presStyleCnt="8">
        <dgm:presLayoutVars>
          <dgm:chMax val="1"/>
          <dgm:bulletEnabled val="1"/>
        </dgm:presLayoutVars>
      </dgm:prSet>
      <dgm:spPr/>
    </dgm:pt>
    <dgm:pt modelId="{0F2F21AE-5A95-244C-8AA1-51F13CEF1D4F}" type="pres">
      <dgm:prSet presAssocID="{2530E503-37CA-43C6-BC78-B73AF7F9BEBB}" presName="sp" presStyleCnt="0"/>
      <dgm:spPr/>
    </dgm:pt>
    <dgm:pt modelId="{818BB867-C0DF-A949-9029-DA38C96AD379}" type="pres">
      <dgm:prSet presAssocID="{906841AD-188E-47AE-89CD-79176BF90EC1}" presName="linNode" presStyleCnt="0"/>
      <dgm:spPr/>
    </dgm:pt>
    <dgm:pt modelId="{DE803B10-DDD5-7548-9D7F-E352497A73C0}" type="pres">
      <dgm:prSet presAssocID="{906841AD-188E-47AE-89CD-79176BF90EC1}" presName="parentText" presStyleLbl="node1" presStyleIdx="1" presStyleCnt="8">
        <dgm:presLayoutVars>
          <dgm:chMax val="1"/>
          <dgm:bulletEnabled val="1"/>
        </dgm:presLayoutVars>
      </dgm:prSet>
      <dgm:spPr/>
    </dgm:pt>
    <dgm:pt modelId="{F5353A22-C6F5-2147-A1B6-99FE87301188}" type="pres">
      <dgm:prSet presAssocID="{3605760F-67CA-4EEA-B87B-27561F444E3C}" presName="sp" presStyleCnt="0"/>
      <dgm:spPr/>
    </dgm:pt>
    <dgm:pt modelId="{B4B2EC28-859B-F344-A702-6FEA2D3A32D2}" type="pres">
      <dgm:prSet presAssocID="{0C2ED17E-F5D4-4F70-B6D3-F2B9109BA637}" presName="linNode" presStyleCnt="0"/>
      <dgm:spPr/>
    </dgm:pt>
    <dgm:pt modelId="{AF3717CA-B419-314C-A1DD-F366C68C3A06}" type="pres">
      <dgm:prSet presAssocID="{0C2ED17E-F5D4-4F70-B6D3-F2B9109BA637}" presName="parentText" presStyleLbl="node1" presStyleIdx="2" presStyleCnt="8">
        <dgm:presLayoutVars>
          <dgm:chMax val="1"/>
          <dgm:bulletEnabled val="1"/>
        </dgm:presLayoutVars>
      </dgm:prSet>
      <dgm:spPr/>
    </dgm:pt>
    <dgm:pt modelId="{9DAF9A8C-6C16-C547-940F-D177CA63F3EA}" type="pres">
      <dgm:prSet presAssocID="{B4FD300E-FD5D-4AAF-BA56-F7F3CB65A299}" presName="sp" presStyleCnt="0"/>
      <dgm:spPr/>
    </dgm:pt>
    <dgm:pt modelId="{E266C556-0D01-9340-8BED-CEF5D8150F63}" type="pres">
      <dgm:prSet presAssocID="{956AA7EF-DE02-4139-BA36-0C6DB9098A62}" presName="linNode" presStyleCnt="0"/>
      <dgm:spPr/>
    </dgm:pt>
    <dgm:pt modelId="{97EC6A8E-064E-D74B-A9FD-A657F007CCA6}" type="pres">
      <dgm:prSet presAssocID="{956AA7EF-DE02-4139-BA36-0C6DB9098A62}" presName="parentText" presStyleLbl="node1" presStyleIdx="3" presStyleCnt="8">
        <dgm:presLayoutVars>
          <dgm:chMax val="1"/>
          <dgm:bulletEnabled val="1"/>
        </dgm:presLayoutVars>
      </dgm:prSet>
      <dgm:spPr/>
    </dgm:pt>
    <dgm:pt modelId="{0237CD3C-3D34-5342-92FA-817DF6F59190}" type="pres">
      <dgm:prSet presAssocID="{9FC8566B-34B9-4B12-8ACB-7CD57D16DB22}" presName="sp" presStyleCnt="0"/>
      <dgm:spPr/>
    </dgm:pt>
    <dgm:pt modelId="{5505DD8F-F395-C740-8180-436132E84F4C}" type="pres">
      <dgm:prSet presAssocID="{3D252CF0-80C8-4E2B-9CF4-398D89100238}" presName="linNode" presStyleCnt="0"/>
      <dgm:spPr/>
    </dgm:pt>
    <dgm:pt modelId="{D2189CD3-5299-B641-B4EE-626CBD73CF54}" type="pres">
      <dgm:prSet presAssocID="{3D252CF0-80C8-4E2B-9CF4-398D89100238}" presName="parentText" presStyleLbl="node1" presStyleIdx="4" presStyleCnt="8">
        <dgm:presLayoutVars>
          <dgm:chMax val="1"/>
          <dgm:bulletEnabled val="1"/>
        </dgm:presLayoutVars>
      </dgm:prSet>
      <dgm:spPr/>
    </dgm:pt>
    <dgm:pt modelId="{113CC4A4-D9A7-B54E-B47C-20BF8CE88D98}" type="pres">
      <dgm:prSet presAssocID="{E920D437-92C2-4EF5-8B0C-41A598678A08}" presName="sp" presStyleCnt="0"/>
      <dgm:spPr/>
    </dgm:pt>
    <dgm:pt modelId="{C54738DD-A6FC-5549-87E9-87AEBE9BC7BD}" type="pres">
      <dgm:prSet presAssocID="{762FCB3B-15ED-403D-8229-A9FA5EE58B76}" presName="linNode" presStyleCnt="0"/>
      <dgm:spPr/>
    </dgm:pt>
    <dgm:pt modelId="{E3BD9CBD-BB65-B948-BACF-D54379B6095C}" type="pres">
      <dgm:prSet presAssocID="{762FCB3B-15ED-403D-8229-A9FA5EE58B76}" presName="parentText" presStyleLbl="node1" presStyleIdx="5" presStyleCnt="8">
        <dgm:presLayoutVars>
          <dgm:chMax val="1"/>
          <dgm:bulletEnabled val="1"/>
        </dgm:presLayoutVars>
      </dgm:prSet>
      <dgm:spPr/>
    </dgm:pt>
    <dgm:pt modelId="{B2D3D1CD-A5BE-4743-AEF4-257443803D97}" type="pres">
      <dgm:prSet presAssocID="{626552BA-FC22-428B-87CF-87A19E31FC4A}" presName="sp" presStyleCnt="0"/>
      <dgm:spPr/>
    </dgm:pt>
    <dgm:pt modelId="{F5E1074C-0B72-3044-816A-1FCF4D29C1CA}" type="pres">
      <dgm:prSet presAssocID="{3F60FF81-690D-43E3-A37A-FE58E042C53E}" presName="linNode" presStyleCnt="0"/>
      <dgm:spPr/>
    </dgm:pt>
    <dgm:pt modelId="{2523AC7B-79C9-8449-A2D4-35AD7DC6FD1F}" type="pres">
      <dgm:prSet presAssocID="{3F60FF81-690D-43E3-A37A-FE58E042C53E}" presName="parentText" presStyleLbl="node1" presStyleIdx="6" presStyleCnt="8">
        <dgm:presLayoutVars>
          <dgm:chMax val="1"/>
          <dgm:bulletEnabled val="1"/>
        </dgm:presLayoutVars>
      </dgm:prSet>
      <dgm:spPr/>
    </dgm:pt>
    <dgm:pt modelId="{21781B80-471A-E941-AF57-B069D1A7C605}" type="pres">
      <dgm:prSet presAssocID="{DCDEC079-9EE6-4C71-B4A0-6C70C0FBFDCE}" presName="sp" presStyleCnt="0"/>
      <dgm:spPr/>
    </dgm:pt>
    <dgm:pt modelId="{67AA1E62-B6A3-9549-AFAF-761A8EDB35B9}" type="pres">
      <dgm:prSet presAssocID="{C8F74F47-AA6A-44A5-B7B8-F0200D91562F}" presName="linNode" presStyleCnt="0"/>
      <dgm:spPr/>
    </dgm:pt>
    <dgm:pt modelId="{970AF28C-FF5F-D545-9C85-B3AAF03C0751}" type="pres">
      <dgm:prSet presAssocID="{C8F74F47-AA6A-44A5-B7B8-F0200D91562F}" presName="parentText" presStyleLbl="node1" presStyleIdx="7" presStyleCnt="8">
        <dgm:presLayoutVars>
          <dgm:chMax val="1"/>
          <dgm:bulletEnabled val="1"/>
        </dgm:presLayoutVars>
      </dgm:prSet>
      <dgm:spPr/>
    </dgm:pt>
  </dgm:ptLst>
  <dgm:cxnLst>
    <dgm:cxn modelId="{C534E305-605E-AA4A-A270-87B3BA385BD6}" type="presOf" srcId="{762FCB3B-15ED-403D-8229-A9FA5EE58B76}" destId="{E3BD9CBD-BB65-B948-BACF-D54379B6095C}" srcOrd="0" destOrd="0" presId="urn:microsoft.com/office/officeart/2005/8/layout/vList5"/>
    <dgm:cxn modelId="{01DBC91C-6D78-4198-926F-44DC56196064}" srcId="{46F0A8AD-52FA-4970-9827-7682EBEC1B20}" destId="{0C2ED17E-F5D4-4F70-B6D3-F2B9109BA637}" srcOrd="2" destOrd="0" parTransId="{FC65262F-F0E9-4168-8D27-ED02E75D2F35}" sibTransId="{B4FD300E-FD5D-4AAF-BA56-F7F3CB65A299}"/>
    <dgm:cxn modelId="{500E3A34-FF30-4057-BFF9-0D620112C0C2}" srcId="{46F0A8AD-52FA-4970-9827-7682EBEC1B20}" destId="{FD81BD3F-9284-4969-A888-1951C2A4684E}" srcOrd="0" destOrd="0" parTransId="{F0E177D7-6BEE-425E-BD29-DB0EAC9AE89F}" sibTransId="{2530E503-37CA-43C6-BC78-B73AF7F9BEBB}"/>
    <dgm:cxn modelId="{8F092E5F-7B1B-4D42-8368-DF492079C719}" type="presOf" srcId="{3D252CF0-80C8-4E2B-9CF4-398D89100238}" destId="{D2189CD3-5299-B641-B4EE-626CBD73CF54}" srcOrd="0" destOrd="0" presId="urn:microsoft.com/office/officeart/2005/8/layout/vList5"/>
    <dgm:cxn modelId="{311CFE45-85C4-4EB1-97A5-75727D25C2DC}" srcId="{46F0A8AD-52FA-4970-9827-7682EBEC1B20}" destId="{C8F74F47-AA6A-44A5-B7B8-F0200D91562F}" srcOrd="7" destOrd="0" parTransId="{1943C3B6-77E8-45CF-B830-F7A23F6D3389}" sibTransId="{A7608F0D-471D-49B8-9F9E-3B2664F01EFF}"/>
    <dgm:cxn modelId="{CED63368-06AF-BB4F-89A2-C740BB4BA16E}" type="presOf" srcId="{906841AD-188E-47AE-89CD-79176BF90EC1}" destId="{DE803B10-DDD5-7548-9D7F-E352497A73C0}" srcOrd="0" destOrd="0" presId="urn:microsoft.com/office/officeart/2005/8/layout/vList5"/>
    <dgm:cxn modelId="{39AF5A58-4CA8-4E48-B79A-13CC4777CC7B}" type="presOf" srcId="{46F0A8AD-52FA-4970-9827-7682EBEC1B20}" destId="{E94EC4FE-68F7-6B41-9609-407D636D888F}" srcOrd="0" destOrd="0" presId="urn:microsoft.com/office/officeart/2005/8/layout/vList5"/>
    <dgm:cxn modelId="{0E378CAE-CD14-8142-A9CE-30E092BD7205}" type="presOf" srcId="{956AA7EF-DE02-4139-BA36-0C6DB9098A62}" destId="{97EC6A8E-064E-D74B-A9FD-A657F007CCA6}" srcOrd="0" destOrd="0" presId="urn:microsoft.com/office/officeart/2005/8/layout/vList5"/>
    <dgm:cxn modelId="{3794D3B0-E8E1-40DC-8CC9-E068891DAB2C}" srcId="{46F0A8AD-52FA-4970-9827-7682EBEC1B20}" destId="{3F60FF81-690D-43E3-A37A-FE58E042C53E}" srcOrd="6" destOrd="0" parTransId="{85F0B601-8C53-4D79-8CA9-31BDA097AB15}" sibTransId="{DCDEC079-9EE6-4C71-B4A0-6C70C0FBFDCE}"/>
    <dgm:cxn modelId="{E2451CB3-4C72-47D7-8C0B-082B136C8821}" srcId="{46F0A8AD-52FA-4970-9827-7682EBEC1B20}" destId="{956AA7EF-DE02-4139-BA36-0C6DB9098A62}" srcOrd="3" destOrd="0" parTransId="{FFE6D01E-7EDD-4074-9B98-B29C05E16F03}" sibTransId="{9FC8566B-34B9-4B12-8ACB-7CD57D16DB22}"/>
    <dgm:cxn modelId="{1A1E78B3-2A6C-4CF9-AEDB-CEF33A70AB63}" srcId="{46F0A8AD-52FA-4970-9827-7682EBEC1B20}" destId="{906841AD-188E-47AE-89CD-79176BF90EC1}" srcOrd="1" destOrd="0" parTransId="{03E0169C-D890-4443-9637-A473B90F2A91}" sibTransId="{3605760F-67CA-4EEA-B87B-27561F444E3C}"/>
    <dgm:cxn modelId="{8A09DCCC-A7E6-1A46-B805-3F727C848578}" type="presOf" srcId="{3F60FF81-690D-43E3-A37A-FE58E042C53E}" destId="{2523AC7B-79C9-8449-A2D4-35AD7DC6FD1F}" srcOrd="0" destOrd="0" presId="urn:microsoft.com/office/officeart/2005/8/layout/vList5"/>
    <dgm:cxn modelId="{701C87D4-ABBA-604B-8AC3-120134E79600}" type="presOf" srcId="{C8F74F47-AA6A-44A5-B7B8-F0200D91562F}" destId="{970AF28C-FF5F-D545-9C85-B3AAF03C0751}" srcOrd="0" destOrd="0" presId="urn:microsoft.com/office/officeart/2005/8/layout/vList5"/>
    <dgm:cxn modelId="{F25CF2DC-469B-1143-A021-8021283960B3}" type="presOf" srcId="{FD81BD3F-9284-4969-A888-1951C2A4684E}" destId="{FF573D90-0F31-D34C-B80C-D42C7B81C393}" srcOrd="0" destOrd="0" presId="urn:microsoft.com/office/officeart/2005/8/layout/vList5"/>
    <dgm:cxn modelId="{29B1C0E5-0A5B-4990-B56A-CA6723DB7A29}" srcId="{46F0A8AD-52FA-4970-9827-7682EBEC1B20}" destId="{3D252CF0-80C8-4E2B-9CF4-398D89100238}" srcOrd="4" destOrd="0" parTransId="{153E7D4C-9303-4144-B8C4-489E65ADCA9D}" sibTransId="{E920D437-92C2-4EF5-8B0C-41A598678A08}"/>
    <dgm:cxn modelId="{7D29C6E9-23CB-4C2E-BED4-6DD0ECF14DA0}" srcId="{46F0A8AD-52FA-4970-9827-7682EBEC1B20}" destId="{762FCB3B-15ED-403D-8229-A9FA5EE58B76}" srcOrd="5" destOrd="0" parTransId="{3B79458E-BB39-4A05-8E06-84FEBFCF1AA9}" sibTransId="{626552BA-FC22-428B-87CF-87A19E31FC4A}"/>
    <dgm:cxn modelId="{885372F5-97F7-2946-A952-752E4C4485E7}" type="presOf" srcId="{0C2ED17E-F5D4-4F70-B6D3-F2B9109BA637}" destId="{AF3717CA-B419-314C-A1DD-F366C68C3A06}" srcOrd="0" destOrd="0" presId="urn:microsoft.com/office/officeart/2005/8/layout/vList5"/>
    <dgm:cxn modelId="{F5CAB478-F7C8-A847-B347-88112E1459F0}" type="presParOf" srcId="{E94EC4FE-68F7-6B41-9609-407D636D888F}" destId="{05812126-3BB1-9E4F-A113-2CA8DD921C34}" srcOrd="0" destOrd="0" presId="urn:microsoft.com/office/officeart/2005/8/layout/vList5"/>
    <dgm:cxn modelId="{03314167-2395-9B46-87A7-B7232ECE5A76}" type="presParOf" srcId="{05812126-3BB1-9E4F-A113-2CA8DD921C34}" destId="{FF573D90-0F31-D34C-B80C-D42C7B81C393}" srcOrd="0" destOrd="0" presId="urn:microsoft.com/office/officeart/2005/8/layout/vList5"/>
    <dgm:cxn modelId="{6C674CED-F622-C742-A9ED-175713D96F1C}" type="presParOf" srcId="{E94EC4FE-68F7-6B41-9609-407D636D888F}" destId="{0F2F21AE-5A95-244C-8AA1-51F13CEF1D4F}" srcOrd="1" destOrd="0" presId="urn:microsoft.com/office/officeart/2005/8/layout/vList5"/>
    <dgm:cxn modelId="{D449B985-DAC2-C84C-9D71-77E45DADACB4}" type="presParOf" srcId="{E94EC4FE-68F7-6B41-9609-407D636D888F}" destId="{818BB867-C0DF-A949-9029-DA38C96AD379}" srcOrd="2" destOrd="0" presId="urn:microsoft.com/office/officeart/2005/8/layout/vList5"/>
    <dgm:cxn modelId="{18871DFE-7B92-8442-9005-6A7316D0680B}" type="presParOf" srcId="{818BB867-C0DF-A949-9029-DA38C96AD379}" destId="{DE803B10-DDD5-7548-9D7F-E352497A73C0}" srcOrd="0" destOrd="0" presId="urn:microsoft.com/office/officeart/2005/8/layout/vList5"/>
    <dgm:cxn modelId="{056CA627-069B-FC4C-AEDC-AE0B6EC31067}" type="presParOf" srcId="{E94EC4FE-68F7-6B41-9609-407D636D888F}" destId="{F5353A22-C6F5-2147-A1B6-99FE87301188}" srcOrd="3" destOrd="0" presId="urn:microsoft.com/office/officeart/2005/8/layout/vList5"/>
    <dgm:cxn modelId="{26F482FF-47F2-1A45-8338-653CAF99E6A7}" type="presParOf" srcId="{E94EC4FE-68F7-6B41-9609-407D636D888F}" destId="{B4B2EC28-859B-F344-A702-6FEA2D3A32D2}" srcOrd="4" destOrd="0" presId="urn:microsoft.com/office/officeart/2005/8/layout/vList5"/>
    <dgm:cxn modelId="{C20F9DE4-D621-6D4E-8DBB-79970A8ED4E7}" type="presParOf" srcId="{B4B2EC28-859B-F344-A702-6FEA2D3A32D2}" destId="{AF3717CA-B419-314C-A1DD-F366C68C3A06}" srcOrd="0" destOrd="0" presId="urn:microsoft.com/office/officeart/2005/8/layout/vList5"/>
    <dgm:cxn modelId="{0BA8BB25-91D0-3243-B6CD-C1AC0B180666}" type="presParOf" srcId="{E94EC4FE-68F7-6B41-9609-407D636D888F}" destId="{9DAF9A8C-6C16-C547-940F-D177CA63F3EA}" srcOrd="5" destOrd="0" presId="urn:microsoft.com/office/officeart/2005/8/layout/vList5"/>
    <dgm:cxn modelId="{1DE0A659-18B1-EF4B-97FE-4DEC9BAA04ED}" type="presParOf" srcId="{E94EC4FE-68F7-6B41-9609-407D636D888F}" destId="{E266C556-0D01-9340-8BED-CEF5D8150F63}" srcOrd="6" destOrd="0" presId="urn:microsoft.com/office/officeart/2005/8/layout/vList5"/>
    <dgm:cxn modelId="{3B8C6CB4-8428-4C48-96B9-CE2325BA1A25}" type="presParOf" srcId="{E266C556-0D01-9340-8BED-CEF5D8150F63}" destId="{97EC6A8E-064E-D74B-A9FD-A657F007CCA6}" srcOrd="0" destOrd="0" presId="urn:microsoft.com/office/officeart/2005/8/layout/vList5"/>
    <dgm:cxn modelId="{D5D5F91F-4F3B-B048-B1FB-760279957D21}" type="presParOf" srcId="{E94EC4FE-68F7-6B41-9609-407D636D888F}" destId="{0237CD3C-3D34-5342-92FA-817DF6F59190}" srcOrd="7" destOrd="0" presId="urn:microsoft.com/office/officeart/2005/8/layout/vList5"/>
    <dgm:cxn modelId="{E1389840-02C2-D54F-9369-BA5756793FC9}" type="presParOf" srcId="{E94EC4FE-68F7-6B41-9609-407D636D888F}" destId="{5505DD8F-F395-C740-8180-436132E84F4C}" srcOrd="8" destOrd="0" presId="urn:microsoft.com/office/officeart/2005/8/layout/vList5"/>
    <dgm:cxn modelId="{C69973C1-77AC-2744-82FA-61B0DD8B6AE1}" type="presParOf" srcId="{5505DD8F-F395-C740-8180-436132E84F4C}" destId="{D2189CD3-5299-B641-B4EE-626CBD73CF54}" srcOrd="0" destOrd="0" presId="urn:microsoft.com/office/officeart/2005/8/layout/vList5"/>
    <dgm:cxn modelId="{EBA698C7-9654-534A-8560-DA066091B276}" type="presParOf" srcId="{E94EC4FE-68F7-6B41-9609-407D636D888F}" destId="{113CC4A4-D9A7-B54E-B47C-20BF8CE88D98}" srcOrd="9" destOrd="0" presId="urn:microsoft.com/office/officeart/2005/8/layout/vList5"/>
    <dgm:cxn modelId="{71854514-742C-5441-BE28-CF1DC9C3A2F7}" type="presParOf" srcId="{E94EC4FE-68F7-6B41-9609-407D636D888F}" destId="{C54738DD-A6FC-5549-87E9-87AEBE9BC7BD}" srcOrd="10" destOrd="0" presId="urn:microsoft.com/office/officeart/2005/8/layout/vList5"/>
    <dgm:cxn modelId="{FEEF34D9-1974-4240-91CB-FA9B007EE9D2}" type="presParOf" srcId="{C54738DD-A6FC-5549-87E9-87AEBE9BC7BD}" destId="{E3BD9CBD-BB65-B948-BACF-D54379B6095C}" srcOrd="0" destOrd="0" presId="urn:microsoft.com/office/officeart/2005/8/layout/vList5"/>
    <dgm:cxn modelId="{5739A721-B353-884E-A7F8-A7ED70A4C0D8}" type="presParOf" srcId="{E94EC4FE-68F7-6B41-9609-407D636D888F}" destId="{B2D3D1CD-A5BE-4743-AEF4-257443803D97}" srcOrd="11" destOrd="0" presId="urn:microsoft.com/office/officeart/2005/8/layout/vList5"/>
    <dgm:cxn modelId="{FCC0D5E9-EBB8-5447-B20C-E2134A4A6F54}" type="presParOf" srcId="{E94EC4FE-68F7-6B41-9609-407D636D888F}" destId="{F5E1074C-0B72-3044-816A-1FCF4D29C1CA}" srcOrd="12" destOrd="0" presId="urn:microsoft.com/office/officeart/2005/8/layout/vList5"/>
    <dgm:cxn modelId="{38DE32B6-DA22-0748-B042-07B06413A084}" type="presParOf" srcId="{F5E1074C-0B72-3044-816A-1FCF4D29C1CA}" destId="{2523AC7B-79C9-8449-A2D4-35AD7DC6FD1F}" srcOrd="0" destOrd="0" presId="urn:microsoft.com/office/officeart/2005/8/layout/vList5"/>
    <dgm:cxn modelId="{0639D0B8-4BB6-CE42-A037-CC0A8BB3B4D9}" type="presParOf" srcId="{E94EC4FE-68F7-6B41-9609-407D636D888F}" destId="{21781B80-471A-E941-AF57-B069D1A7C605}" srcOrd="13" destOrd="0" presId="urn:microsoft.com/office/officeart/2005/8/layout/vList5"/>
    <dgm:cxn modelId="{F24BE5A8-FD2B-F44B-967D-A408154A7AFA}" type="presParOf" srcId="{E94EC4FE-68F7-6B41-9609-407D636D888F}" destId="{67AA1E62-B6A3-9549-AFAF-761A8EDB35B9}" srcOrd="14" destOrd="0" presId="urn:microsoft.com/office/officeart/2005/8/layout/vList5"/>
    <dgm:cxn modelId="{61CAF478-40C6-044A-997A-F5C9061EEF8B}" type="presParOf" srcId="{67AA1E62-B6A3-9549-AFAF-761A8EDB35B9}" destId="{970AF28C-FF5F-D545-9C85-B3AAF03C0751}"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73D90-0F31-D34C-B80C-D42C7B81C393}">
      <dsp:nvSpPr>
        <dsp:cNvPr id="0" name=""/>
        <dsp:cNvSpPr/>
      </dsp:nvSpPr>
      <dsp:spPr>
        <a:xfrm>
          <a:off x="1537163" y="150"/>
          <a:ext cx="1729309" cy="45371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nl-NL" sz="1200" kern="1200"/>
            <a:t>Baby  0-18 maanden </a:t>
          </a:r>
          <a:endParaRPr lang="en-US" sz="1200" kern="1200"/>
        </a:p>
      </dsp:txBody>
      <dsp:txXfrm>
        <a:off x="1559312" y="22299"/>
        <a:ext cx="1685011" cy="409418"/>
      </dsp:txXfrm>
    </dsp:sp>
    <dsp:sp modelId="{DE803B10-DDD5-7548-9D7F-E352497A73C0}">
      <dsp:nvSpPr>
        <dsp:cNvPr id="0" name=""/>
        <dsp:cNvSpPr/>
      </dsp:nvSpPr>
      <dsp:spPr>
        <a:xfrm>
          <a:off x="1537163" y="476552"/>
          <a:ext cx="1729309" cy="45371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nl-NL" sz="1200" kern="1200"/>
            <a:t>Peuter  1,5-3,5 jaar</a:t>
          </a:r>
          <a:endParaRPr lang="en-US" sz="1200" kern="1200"/>
        </a:p>
      </dsp:txBody>
      <dsp:txXfrm>
        <a:off x="1559312" y="498701"/>
        <a:ext cx="1685011" cy="409418"/>
      </dsp:txXfrm>
    </dsp:sp>
    <dsp:sp modelId="{AF3717CA-B419-314C-A1DD-F366C68C3A06}">
      <dsp:nvSpPr>
        <dsp:cNvPr id="0" name=""/>
        <dsp:cNvSpPr/>
      </dsp:nvSpPr>
      <dsp:spPr>
        <a:xfrm>
          <a:off x="1537163" y="952954"/>
          <a:ext cx="1729309" cy="45371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nl-NL" sz="1200" kern="1200"/>
            <a:t>Kleuter 3,5 – 6 jaar</a:t>
          </a:r>
          <a:endParaRPr lang="en-US" sz="1200" kern="1200"/>
        </a:p>
      </dsp:txBody>
      <dsp:txXfrm>
        <a:off x="1559312" y="975103"/>
        <a:ext cx="1685011" cy="409418"/>
      </dsp:txXfrm>
    </dsp:sp>
    <dsp:sp modelId="{97EC6A8E-064E-D74B-A9FD-A657F007CCA6}">
      <dsp:nvSpPr>
        <dsp:cNvPr id="0" name=""/>
        <dsp:cNvSpPr/>
      </dsp:nvSpPr>
      <dsp:spPr>
        <a:xfrm>
          <a:off x="1537163" y="1429356"/>
          <a:ext cx="1729309" cy="45371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nl-NL" sz="1200" kern="1200"/>
            <a:t>School kind 6- 12 jaar </a:t>
          </a:r>
          <a:endParaRPr lang="en-US" sz="1200" kern="1200"/>
        </a:p>
      </dsp:txBody>
      <dsp:txXfrm>
        <a:off x="1559312" y="1451505"/>
        <a:ext cx="1685011" cy="409418"/>
      </dsp:txXfrm>
    </dsp:sp>
    <dsp:sp modelId="{D2189CD3-5299-B641-B4EE-626CBD73CF54}">
      <dsp:nvSpPr>
        <dsp:cNvPr id="0" name=""/>
        <dsp:cNvSpPr/>
      </dsp:nvSpPr>
      <dsp:spPr>
        <a:xfrm>
          <a:off x="1537163" y="1905757"/>
          <a:ext cx="1729309" cy="45371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nl-NL" sz="1200" kern="1200"/>
            <a:t>Puber 12-16 jaar</a:t>
          </a:r>
          <a:endParaRPr lang="en-US" sz="1200" kern="1200"/>
        </a:p>
      </dsp:txBody>
      <dsp:txXfrm>
        <a:off x="1559312" y="1927906"/>
        <a:ext cx="1685011" cy="409418"/>
      </dsp:txXfrm>
    </dsp:sp>
    <dsp:sp modelId="{E3BD9CBD-BB65-B948-BACF-D54379B6095C}">
      <dsp:nvSpPr>
        <dsp:cNvPr id="0" name=""/>
        <dsp:cNvSpPr/>
      </dsp:nvSpPr>
      <dsp:spPr>
        <a:xfrm>
          <a:off x="1537163" y="2382159"/>
          <a:ext cx="1729309" cy="45371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nl-NL" sz="1200" kern="1200" dirty="0"/>
            <a:t>Jongvolwassene 16 – 21 jaar</a:t>
          </a:r>
          <a:endParaRPr lang="en-US" sz="1200" kern="1200" dirty="0"/>
        </a:p>
      </dsp:txBody>
      <dsp:txXfrm>
        <a:off x="1559312" y="2404308"/>
        <a:ext cx="1685011" cy="409418"/>
      </dsp:txXfrm>
    </dsp:sp>
    <dsp:sp modelId="{2523AC7B-79C9-8449-A2D4-35AD7DC6FD1F}">
      <dsp:nvSpPr>
        <dsp:cNvPr id="0" name=""/>
        <dsp:cNvSpPr/>
      </dsp:nvSpPr>
      <dsp:spPr>
        <a:xfrm>
          <a:off x="1537163" y="2858561"/>
          <a:ext cx="1729309" cy="45371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nl-NL" sz="1200" kern="1200"/>
            <a:t>Volwassene 21 – 55 jaar</a:t>
          </a:r>
          <a:endParaRPr lang="en-US" sz="1200" kern="1200"/>
        </a:p>
      </dsp:txBody>
      <dsp:txXfrm>
        <a:off x="1559312" y="2880710"/>
        <a:ext cx="1685011" cy="409418"/>
      </dsp:txXfrm>
    </dsp:sp>
    <dsp:sp modelId="{970AF28C-FF5F-D545-9C85-B3AAF03C0751}">
      <dsp:nvSpPr>
        <dsp:cNvPr id="0" name=""/>
        <dsp:cNvSpPr/>
      </dsp:nvSpPr>
      <dsp:spPr>
        <a:xfrm>
          <a:off x="1537163" y="3334963"/>
          <a:ext cx="1729309" cy="45371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nl-NL" sz="1200" kern="1200"/>
            <a:t>Oudere 55+</a:t>
          </a:r>
          <a:endParaRPr lang="en-US" sz="1200" kern="1200"/>
        </a:p>
      </dsp:txBody>
      <dsp:txXfrm>
        <a:off x="1559312" y="3357112"/>
        <a:ext cx="1685011" cy="40941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EB9223-4C6D-CA47-93DE-CAF22187F292}" type="datetimeFigureOut">
              <a:rPr lang="nl-NL" smtClean="0"/>
              <a:t>31-3-2020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83CE99-621A-1748-9D9D-DA12CF5277C7}" type="slidenum">
              <a:rPr lang="nl-NL" smtClean="0"/>
              <a:t>‹nr.›</a:t>
            </a:fld>
            <a:endParaRPr lang="nl-NL"/>
          </a:p>
        </p:txBody>
      </p:sp>
    </p:spTree>
    <p:extLst>
      <p:ext uri="{BB962C8B-B14F-4D97-AF65-F5344CB8AC3E}">
        <p14:creationId xmlns:p14="http://schemas.microsoft.com/office/powerpoint/2010/main" val="3174921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dirty="0">
                <a:solidFill>
                  <a:schemeClr val="tx1"/>
                </a:solidFill>
                <a:effectLst/>
                <a:latin typeface="+mn-lt"/>
                <a:ea typeface="+mn-ea"/>
                <a:cs typeface="+mn-cs"/>
              </a:rPr>
              <a:t>Wesley laat signalen zien van onveilige ambivalente gehecht en Manon van veilige gehechtheid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dirty="0">
                <a:solidFill>
                  <a:schemeClr val="tx1"/>
                </a:solidFill>
                <a:effectLst/>
                <a:latin typeface="+mn-lt"/>
                <a:ea typeface="+mn-ea"/>
                <a:cs typeface="+mn-cs"/>
              </a:rPr>
              <a:t>Legt geen contact met onbekende in de ruimte. Laat zich niet troosten. Gaat niet op ontdekking. Reageert ambivalent op terugkeer moeder</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C383CE99-621A-1748-9D9D-DA12CF5277C7}" type="slidenum">
              <a:rPr lang="nl-NL" smtClean="0"/>
              <a:t>5</a:t>
            </a:fld>
            <a:endParaRPr lang="nl-NL"/>
          </a:p>
        </p:txBody>
      </p:sp>
    </p:spTree>
    <p:extLst>
      <p:ext uri="{BB962C8B-B14F-4D97-AF65-F5344CB8AC3E}">
        <p14:creationId xmlns:p14="http://schemas.microsoft.com/office/powerpoint/2010/main" val="3826916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383CE99-621A-1748-9D9D-DA12CF5277C7}" type="slidenum">
              <a:rPr lang="nl-NL" smtClean="0"/>
              <a:t>7</a:t>
            </a:fld>
            <a:endParaRPr lang="nl-NL"/>
          </a:p>
        </p:txBody>
      </p:sp>
    </p:spTree>
    <p:extLst>
      <p:ext uri="{BB962C8B-B14F-4D97-AF65-F5344CB8AC3E}">
        <p14:creationId xmlns:p14="http://schemas.microsoft.com/office/powerpoint/2010/main" val="822786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383CE99-621A-1748-9D9D-DA12CF5277C7}" type="slidenum">
              <a:rPr lang="nl-NL" smtClean="0"/>
              <a:t>9</a:t>
            </a:fld>
            <a:endParaRPr lang="nl-NL"/>
          </a:p>
        </p:txBody>
      </p:sp>
    </p:spTree>
    <p:extLst>
      <p:ext uri="{BB962C8B-B14F-4D97-AF65-F5344CB8AC3E}">
        <p14:creationId xmlns:p14="http://schemas.microsoft.com/office/powerpoint/2010/main" val="368125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383CE99-621A-1748-9D9D-DA12CF5277C7}" type="slidenum">
              <a:rPr lang="nl-NL" smtClean="0"/>
              <a:t>10</a:t>
            </a:fld>
            <a:endParaRPr lang="nl-NL"/>
          </a:p>
        </p:txBody>
      </p:sp>
    </p:spTree>
    <p:extLst>
      <p:ext uri="{BB962C8B-B14F-4D97-AF65-F5344CB8AC3E}">
        <p14:creationId xmlns:p14="http://schemas.microsoft.com/office/powerpoint/2010/main" val="4231961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383CE99-621A-1748-9D9D-DA12CF5277C7}" type="slidenum">
              <a:rPr lang="nl-NL" smtClean="0"/>
              <a:t>14</a:t>
            </a:fld>
            <a:endParaRPr lang="nl-NL"/>
          </a:p>
        </p:txBody>
      </p:sp>
    </p:spTree>
    <p:extLst>
      <p:ext uri="{BB962C8B-B14F-4D97-AF65-F5344CB8AC3E}">
        <p14:creationId xmlns:p14="http://schemas.microsoft.com/office/powerpoint/2010/main" val="2717079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97968033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09099614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94520979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10069035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31780201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2384970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3/31/2020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38593217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62D6E202-B606-4609-B914-27C9371A1F6D}" type="datetime1">
              <a:rPr lang="en-US" smtClean="0"/>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25950283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6E202-B606-4609-B914-27C9371A1F6D}" type="datetime1">
              <a:rPr lang="en-US" smtClean="0"/>
              <a:t>3/31/2020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45426082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2D6E202-B606-4609-B914-27C9371A1F6D}" type="datetime1">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71236262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2D6E202-B606-4609-B914-27C9371A1F6D}" type="datetime1">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85941054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3/31/2020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‹nr.›</a:t>
            </a:fld>
            <a:endParaRPr lang="en-US" dirty="0"/>
          </a:p>
        </p:txBody>
      </p:sp>
    </p:spTree>
    <p:extLst>
      <p:ext uri="{BB962C8B-B14F-4D97-AF65-F5344CB8AC3E}">
        <p14:creationId xmlns:p14="http://schemas.microsoft.com/office/powerpoint/2010/main" val="2968996654"/>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it.wikipedia.org/wiki/Jean_Piage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wJCRzgAPwE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postart.nl/ncrv-dokument-kinderen-van-de-hondsberg-2/08-07-2013/NCRV_159107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2doc.nl/speel~NCRV_1591071~kinderen-van-de-hondsberg-1-ncrv-dokument-kinderen-van-de-hondsberg~.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forgottenpurrsrp.boards.net/thread/216/all-posts-check-typos-nzt314"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hyperlink" Target="http://www.allwhitebackground.com/baby.html" TargetMode="External"/><Relationship Id="rId7" Type="http://schemas.openxmlformats.org/officeDocument/2006/relationships/diagramData" Target="../diagrams/data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diagramDrawing" Target="../diagrams/drawing1.xml"/><Relationship Id="rId5" Type="http://schemas.openxmlformats.org/officeDocument/2006/relationships/hyperlink" Target="https://nl.wikipedia.org/wiki/Bejaarde" TargetMode="External"/><Relationship Id="rId10" Type="http://schemas.openxmlformats.org/officeDocument/2006/relationships/diagramColors" Target="../diagrams/colors1.xml"/><Relationship Id="rId4" Type="http://schemas.openxmlformats.org/officeDocument/2006/relationships/image" Target="../media/image9.jpg"/><Relationship Id="rId9"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it.wikipedia.org/wiki/Sigmund_Freud"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John_Bowlby"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historia-biografia.com/erik-eriks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4C329E1-0015-F340-BD8A-2D226B0E1925}"/>
              </a:ext>
            </a:extLst>
          </p:cNvPr>
          <p:cNvPicPr>
            <a:picLocks noChangeAspect="1"/>
          </p:cNvPicPr>
          <p:nvPr/>
        </p:nvPicPr>
        <p:blipFill>
          <a:blip r:embed="rId2"/>
          <a:stretch>
            <a:fillRect/>
          </a:stretch>
        </p:blipFill>
        <p:spPr>
          <a:xfrm>
            <a:off x="758610" y="468977"/>
            <a:ext cx="10699501" cy="3539066"/>
          </a:xfrm>
          <a:prstGeom prst="rect">
            <a:avLst/>
          </a:prstGeom>
        </p:spPr>
      </p:pic>
      <p:sp>
        <p:nvSpPr>
          <p:cNvPr id="2" name="Titel 1">
            <a:extLst>
              <a:ext uri="{FF2B5EF4-FFF2-40B4-BE49-F238E27FC236}">
                <a16:creationId xmlns:a16="http://schemas.microsoft.com/office/drawing/2014/main" id="{9F54F99D-3A65-C54E-A1F6-BD8C6E403773}"/>
              </a:ext>
            </a:extLst>
          </p:cNvPr>
          <p:cNvSpPr>
            <a:spLocks noGrp="1"/>
          </p:cNvSpPr>
          <p:nvPr>
            <p:ph type="ctrTitle"/>
          </p:nvPr>
        </p:nvSpPr>
        <p:spPr>
          <a:xfrm>
            <a:off x="1600200" y="4269282"/>
            <a:ext cx="8991600" cy="1264762"/>
          </a:xfrm>
          <a:solidFill>
            <a:srgbClr val="FFFFFF"/>
          </a:solidFill>
          <a:ln w="38100">
            <a:solidFill>
              <a:srgbClr val="404040"/>
            </a:solidFill>
            <a:miter lim="800000"/>
          </a:ln>
        </p:spPr>
        <p:txBody>
          <a:bodyPr anchor="ctr">
            <a:normAutofit/>
          </a:bodyPr>
          <a:lstStyle/>
          <a:p>
            <a:r>
              <a:rPr lang="nl-NL" sz="4000">
                <a:solidFill>
                  <a:srgbClr val="404040"/>
                </a:solidFill>
              </a:rPr>
              <a:t>Ontwikkelingspsychologie </a:t>
            </a:r>
          </a:p>
        </p:txBody>
      </p:sp>
      <p:sp>
        <p:nvSpPr>
          <p:cNvPr id="3" name="Ondertitel 2">
            <a:extLst>
              <a:ext uri="{FF2B5EF4-FFF2-40B4-BE49-F238E27FC236}">
                <a16:creationId xmlns:a16="http://schemas.microsoft.com/office/drawing/2014/main" id="{FA70F6D8-FCA8-3D49-A1F6-FABC9C3ACCDC}"/>
              </a:ext>
            </a:extLst>
          </p:cNvPr>
          <p:cNvSpPr>
            <a:spLocks noGrp="1"/>
          </p:cNvSpPr>
          <p:nvPr>
            <p:ph type="subTitle" idx="1"/>
          </p:nvPr>
        </p:nvSpPr>
        <p:spPr>
          <a:xfrm>
            <a:off x="2695194" y="5688535"/>
            <a:ext cx="6921246" cy="700488"/>
          </a:xfrm>
        </p:spPr>
        <p:txBody>
          <a:bodyPr>
            <a:noAutofit/>
          </a:bodyPr>
          <a:lstStyle/>
          <a:p>
            <a:r>
              <a:rPr lang="nl-NL" sz="1600" b="1" dirty="0"/>
              <a:t>Les 4 </a:t>
            </a:r>
          </a:p>
          <a:p>
            <a:r>
              <a:rPr lang="nl-NL" sz="1600" b="1" dirty="0"/>
              <a:t>Levensfasen </a:t>
            </a:r>
            <a:r>
              <a:rPr lang="nl-NL" sz="1600" b="1" dirty="0">
                <a:solidFill>
                  <a:srgbClr val="FFFFFF"/>
                </a:solidFill>
              </a:rPr>
              <a:t> </a:t>
            </a:r>
            <a:endParaRPr lang="nl-NL" sz="1600" b="1" dirty="0"/>
          </a:p>
        </p:txBody>
      </p:sp>
    </p:spTree>
    <p:extLst>
      <p:ext uri="{BB962C8B-B14F-4D97-AF65-F5344CB8AC3E}">
        <p14:creationId xmlns:p14="http://schemas.microsoft.com/office/powerpoint/2010/main" val="196545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3BB278-4906-B341-B2C1-B6C8E9B6F307}"/>
              </a:ext>
            </a:extLst>
          </p:cNvPr>
          <p:cNvSpPr>
            <a:spLocks noGrp="1"/>
          </p:cNvSpPr>
          <p:nvPr>
            <p:ph type="title"/>
          </p:nvPr>
        </p:nvSpPr>
        <p:spPr>
          <a:xfrm>
            <a:off x="704088" y="4501647"/>
            <a:ext cx="3648456" cy="1719072"/>
          </a:xfrm>
        </p:spPr>
        <p:txBody>
          <a:bodyPr>
            <a:normAutofit/>
          </a:bodyPr>
          <a:lstStyle/>
          <a:p>
            <a:r>
              <a:rPr lang="nl-NL" sz="3200" dirty="0"/>
              <a:t>Piaget</a:t>
            </a:r>
            <a:br>
              <a:rPr lang="nl-NL" sz="3200" dirty="0"/>
            </a:br>
            <a:r>
              <a:rPr lang="nl-NL" sz="3200" dirty="0"/>
              <a:t>Fasen in denkontwikkeling </a:t>
            </a:r>
          </a:p>
        </p:txBody>
      </p:sp>
      <p:pic>
        <p:nvPicPr>
          <p:cNvPr id="5" name="Tijdelijke aanduiding voor inhoud 4" descr="Afbeelding met persoon, man, binnen, stropdas&#10;&#10;Automatisch gegenereerde beschrijving">
            <a:extLst>
              <a:ext uri="{FF2B5EF4-FFF2-40B4-BE49-F238E27FC236}">
                <a16:creationId xmlns:a16="http://schemas.microsoft.com/office/drawing/2014/main" id="{72F56015-3A20-4A48-B6CE-EF59C2D26D8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3577"/>
          <a:stretch/>
        </p:blipFill>
        <p:spPr>
          <a:xfrm>
            <a:off x="1463410" y="374905"/>
            <a:ext cx="3748767" cy="3923642"/>
          </a:xfrm>
          <a:prstGeom prst="rect">
            <a:avLst/>
          </a:prstGeom>
        </p:spPr>
      </p:pic>
      <p:graphicFrame>
        <p:nvGraphicFramePr>
          <p:cNvPr id="3" name="Tabel 2">
            <a:extLst>
              <a:ext uri="{FF2B5EF4-FFF2-40B4-BE49-F238E27FC236}">
                <a16:creationId xmlns:a16="http://schemas.microsoft.com/office/drawing/2014/main" id="{7A2062A1-B069-0B42-9C73-E2EB620C290E}"/>
              </a:ext>
            </a:extLst>
          </p:cNvPr>
          <p:cNvGraphicFramePr>
            <a:graphicFrameLocks noGrp="1"/>
          </p:cNvGraphicFramePr>
          <p:nvPr>
            <p:extLst>
              <p:ext uri="{D42A27DB-BD31-4B8C-83A1-F6EECF244321}">
                <p14:modId xmlns:p14="http://schemas.microsoft.com/office/powerpoint/2010/main" val="2189737039"/>
              </p:ext>
            </p:extLst>
          </p:nvPr>
        </p:nvGraphicFramePr>
        <p:xfrm>
          <a:off x="5715000" y="228599"/>
          <a:ext cx="6172200" cy="6412591"/>
        </p:xfrm>
        <a:graphic>
          <a:graphicData uri="http://schemas.openxmlformats.org/drawingml/2006/table">
            <a:tbl>
              <a:tblPr firstRow="1" bandRow="1">
                <a:tableStyleId>{BC89EF96-8CEA-46FF-86C4-4CE0E7609802}</a:tableStyleId>
              </a:tblPr>
              <a:tblGrid>
                <a:gridCol w="1019088">
                  <a:extLst>
                    <a:ext uri="{9D8B030D-6E8A-4147-A177-3AD203B41FA5}">
                      <a16:colId xmlns:a16="http://schemas.microsoft.com/office/drawing/2014/main" val="3403818205"/>
                    </a:ext>
                  </a:extLst>
                </a:gridCol>
                <a:gridCol w="2529361">
                  <a:extLst>
                    <a:ext uri="{9D8B030D-6E8A-4147-A177-3AD203B41FA5}">
                      <a16:colId xmlns:a16="http://schemas.microsoft.com/office/drawing/2014/main" val="1470970855"/>
                    </a:ext>
                  </a:extLst>
                </a:gridCol>
                <a:gridCol w="2623751">
                  <a:extLst>
                    <a:ext uri="{9D8B030D-6E8A-4147-A177-3AD203B41FA5}">
                      <a16:colId xmlns:a16="http://schemas.microsoft.com/office/drawing/2014/main" val="2867848683"/>
                    </a:ext>
                  </a:extLst>
                </a:gridCol>
              </a:tblGrid>
              <a:tr h="2754010">
                <a:tc>
                  <a:txBody>
                    <a:bodyPr/>
                    <a:lstStyle/>
                    <a:p>
                      <a:r>
                        <a:rPr lang="nl-NL" sz="1400" dirty="0"/>
                        <a:t>0-2 jaar (baby – peuter)</a:t>
                      </a:r>
                    </a:p>
                  </a:txBody>
                  <a:tcPr marL="37061" marR="37061" marT="18531" marB="18531"/>
                </a:tc>
                <a:tc>
                  <a:txBody>
                    <a:bodyPr/>
                    <a:lstStyle/>
                    <a:p>
                      <a:r>
                        <a:rPr lang="nl-NL" sz="1400" dirty="0"/>
                        <a:t>Sensomotorische periode</a:t>
                      </a:r>
                    </a:p>
                  </a:txBody>
                  <a:tcPr marL="37061" marR="37061" marT="18531" marB="18531"/>
                </a:tc>
                <a:tc>
                  <a:txBody>
                    <a:bodyPr/>
                    <a:lstStyle/>
                    <a:p>
                      <a:r>
                        <a:rPr lang="nl-NL" sz="1400" b="0" dirty="0"/>
                        <a:t>1. 0-1 maand = zuigreflex, kijkreflex </a:t>
                      </a:r>
                    </a:p>
                    <a:p>
                      <a:r>
                        <a:rPr lang="nl-NL" sz="1400" b="0" dirty="0"/>
                        <a:t>2. 1-4 maand   = doelgerichtheid in eigen handelen </a:t>
                      </a:r>
                    </a:p>
                    <a:p>
                      <a:r>
                        <a:rPr lang="nl-NL" sz="1400" b="0" dirty="0"/>
                        <a:t>3. 4-8 maand = aandacht op voorwerpen buiten het lichaam</a:t>
                      </a:r>
                    </a:p>
                    <a:p>
                      <a:r>
                        <a:rPr lang="nl-NL" sz="1400" b="0" dirty="0"/>
                        <a:t>4. 8-12 maand = activiteiten combineren om doel te bereiken </a:t>
                      </a:r>
                    </a:p>
                    <a:p>
                      <a:r>
                        <a:rPr lang="nl-NL" sz="1400" b="0" dirty="0"/>
                        <a:t>5. 12-18 maand = variaties in handelingen </a:t>
                      </a:r>
                    </a:p>
                    <a:p>
                      <a:r>
                        <a:rPr lang="nl-NL" sz="1400" b="0" dirty="0"/>
                        <a:t>6. 18-24 maand = Het eerste denken</a:t>
                      </a:r>
                    </a:p>
                  </a:txBody>
                  <a:tcPr marL="37061" marR="37061" marT="18531" marB="18531"/>
                </a:tc>
                <a:extLst>
                  <a:ext uri="{0D108BD9-81ED-4DB2-BD59-A6C34878D82A}">
                    <a16:rowId xmlns:a16="http://schemas.microsoft.com/office/drawing/2014/main" val="1020712691"/>
                  </a:ext>
                </a:extLst>
              </a:tr>
              <a:tr h="1625472">
                <a:tc>
                  <a:txBody>
                    <a:bodyPr/>
                    <a:lstStyle/>
                    <a:p>
                      <a:r>
                        <a:rPr lang="nl-NL" sz="1400" b="1" dirty="0"/>
                        <a:t>2-7 jaar (peuter /kleuter/ schoolkind)</a:t>
                      </a:r>
                    </a:p>
                  </a:txBody>
                  <a:tcPr marL="37061" marR="37061" marT="18531" marB="18531"/>
                </a:tc>
                <a:tc>
                  <a:txBody>
                    <a:bodyPr/>
                    <a:lstStyle/>
                    <a:p>
                      <a:r>
                        <a:rPr lang="nl-NL" sz="1400" b="1" dirty="0" err="1"/>
                        <a:t>Preoperationele</a:t>
                      </a:r>
                      <a:r>
                        <a:rPr lang="nl-NL" sz="1400" b="1" dirty="0"/>
                        <a:t> periode</a:t>
                      </a:r>
                    </a:p>
                    <a:p>
                      <a:endParaRPr lang="nl-NL" sz="1400" dirty="0"/>
                    </a:p>
                    <a:p>
                      <a:r>
                        <a:rPr lang="nl-NL" sz="1400" dirty="0"/>
                        <a:t>Egocentrisch </a:t>
                      </a:r>
                    </a:p>
                    <a:p>
                      <a:r>
                        <a:rPr lang="nl-NL" sz="1400" b="1" dirty="0"/>
                        <a:t>Animisme: </a:t>
                      </a:r>
                      <a:r>
                        <a:rPr lang="nl-NL" sz="1400" dirty="0"/>
                        <a:t>levenloze dingen hebben kenmerken van levende wezens </a:t>
                      </a:r>
                    </a:p>
                    <a:p>
                      <a:r>
                        <a:rPr lang="nl-NL" sz="1400" b="1" dirty="0"/>
                        <a:t>Magisch denken</a:t>
                      </a:r>
                      <a:r>
                        <a:rPr lang="nl-NL" sz="1400" dirty="0"/>
                        <a:t>: sprookjes, sinterklaas</a:t>
                      </a:r>
                    </a:p>
                  </a:txBody>
                  <a:tcPr marL="37061" marR="37061" marT="18531" marB="18531"/>
                </a:tc>
                <a:tc>
                  <a:txBody>
                    <a:bodyPr/>
                    <a:lstStyle/>
                    <a:p>
                      <a:r>
                        <a:rPr lang="nl-NL" sz="1400" dirty="0"/>
                        <a:t>Pre conceptuele fase: 2-4 jaar </a:t>
                      </a:r>
                      <a:r>
                        <a:rPr lang="nl-NL" sz="1400" dirty="0">
                          <a:sym typeface="Wingdings" pitchFamily="2" charset="2"/>
                        </a:rPr>
                        <a:t> snelle ontwikkeling denken en taal</a:t>
                      </a:r>
                      <a:endParaRPr lang="nl-NL" sz="1400" dirty="0"/>
                    </a:p>
                    <a:p>
                      <a:r>
                        <a:rPr lang="nl-NL" sz="1400" dirty="0"/>
                        <a:t>Intuïtieve fase: 4-7 jaar</a:t>
                      </a:r>
                      <a:r>
                        <a:rPr lang="nl-NL" sz="1400" dirty="0">
                          <a:sym typeface="Wingdings" pitchFamily="2" charset="2"/>
                        </a:rPr>
                        <a:t> concepten leren begrijpen</a:t>
                      </a:r>
                      <a:endParaRPr lang="nl-NL" sz="1400" dirty="0"/>
                    </a:p>
                  </a:txBody>
                  <a:tcPr marL="37061" marR="37061" marT="18531" marB="18531"/>
                </a:tc>
                <a:extLst>
                  <a:ext uri="{0D108BD9-81ED-4DB2-BD59-A6C34878D82A}">
                    <a16:rowId xmlns:a16="http://schemas.microsoft.com/office/drawing/2014/main" val="3405118990"/>
                  </a:ext>
                </a:extLst>
              </a:tr>
              <a:tr h="1142355">
                <a:tc>
                  <a:txBody>
                    <a:bodyPr/>
                    <a:lstStyle/>
                    <a:p>
                      <a:r>
                        <a:rPr lang="nl-NL" sz="1400" b="1" dirty="0"/>
                        <a:t>7-11 jaar (schoolkind</a:t>
                      </a:r>
                      <a:r>
                        <a:rPr lang="nl-NL" sz="1400" dirty="0"/>
                        <a:t>)</a:t>
                      </a:r>
                    </a:p>
                  </a:txBody>
                  <a:tcPr marL="37061" marR="37061" marT="18531" marB="18531"/>
                </a:tc>
                <a:tc>
                  <a:txBody>
                    <a:bodyPr/>
                    <a:lstStyle/>
                    <a:p>
                      <a:r>
                        <a:rPr lang="nl-NL" sz="1400" dirty="0"/>
                        <a:t>Concreet operationele periode </a:t>
                      </a:r>
                    </a:p>
                    <a:p>
                      <a:endParaRPr lang="nl-NL" sz="1400" dirty="0"/>
                    </a:p>
                    <a:p>
                      <a:r>
                        <a:rPr lang="nl-NL" sz="1400" dirty="0"/>
                        <a:t>toetsen aan realiteit en logica</a:t>
                      </a:r>
                      <a:r>
                        <a:rPr lang="nl-NL" sz="1400" dirty="0">
                          <a:sym typeface="Wingdings" pitchFamily="2" charset="2"/>
                        </a:rPr>
                        <a:t> weg geloof in sint </a:t>
                      </a:r>
                      <a:endParaRPr lang="nl-NL" sz="1400" dirty="0"/>
                    </a:p>
                  </a:txBody>
                  <a:tcPr marL="37061" marR="37061" marT="18531" marB="18531"/>
                </a:tc>
                <a:tc>
                  <a:txBody>
                    <a:bodyPr/>
                    <a:lstStyle/>
                    <a:p>
                      <a:r>
                        <a:rPr lang="nl-NL" sz="1400" dirty="0"/>
                        <a:t>Ontstaan van het vermogen van logisch en systematisch te denken. </a:t>
                      </a:r>
                    </a:p>
                    <a:p>
                      <a:r>
                        <a:rPr lang="nl-NL" sz="1400" dirty="0"/>
                        <a:t>Hoeveelheden</a:t>
                      </a:r>
                    </a:p>
                    <a:p>
                      <a:r>
                        <a:rPr lang="nl-NL" sz="1400" dirty="0"/>
                        <a:t>Gewicht </a:t>
                      </a:r>
                    </a:p>
                    <a:p>
                      <a:r>
                        <a:rPr lang="nl-NL" sz="1400" dirty="0"/>
                        <a:t>Inhoud </a:t>
                      </a:r>
                    </a:p>
                  </a:txBody>
                  <a:tcPr marL="37061" marR="37061" marT="18531" marB="18531"/>
                </a:tc>
                <a:extLst>
                  <a:ext uri="{0D108BD9-81ED-4DB2-BD59-A6C34878D82A}">
                    <a16:rowId xmlns:a16="http://schemas.microsoft.com/office/drawing/2014/main" val="2619088414"/>
                  </a:ext>
                </a:extLst>
              </a:tr>
              <a:tr h="772284">
                <a:tc>
                  <a:txBody>
                    <a:bodyPr/>
                    <a:lstStyle/>
                    <a:p>
                      <a:r>
                        <a:rPr lang="nl-NL" sz="1400" dirty="0"/>
                        <a:t>V</a:t>
                      </a:r>
                      <a:r>
                        <a:rPr lang="nl-NL" sz="1400" b="1" dirty="0"/>
                        <a:t>anaf 11 jaar </a:t>
                      </a:r>
                    </a:p>
                  </a:txBody>
                  <a:tcPr marL="37061" marR="37061" marT="18531" marB="18531"/>
                </a:tc>
                <a:tc>
                  <a:txBody>
                    <a:bodyPr/>
                    <a:lstStyle/>
                    <a:p>
                      <a:r>
                        <a:rPr lang="nl-NL" sz="1400"/>
                        <a:t>Formeel-operationele periode </a:t>
                      </a:r>
                    </a:p>
                  </a:txBody>
                  <a:tcPr marL="37061" marR="37061" marT="18531" marB="18531"/>
                </a:tc>
                <a:tc>
                  <a:txBody>
                    <a:bodyPr/>
                    <a:lstStyle/>
                    <a:p>
                      <a:r>
                        <a:rPr lang="nl-NL" sz="1400" dirty="0"/>
                        <a:t>Omgaan met abstracte gegevens</a:t>
                      </a:r>
                    </a:p>
                    <a:p>
                      <a:r>
                        <a:rPr lang="nl-NL" sz="1400" dirty="0"/>
                        <a:t>Leren redeneren en hypothesen stellen</a:t>
                      </a:r>
                    </a:p>
                  </a:txBody>
                  <a:tcPr marL="37061" marR="37061" marT="18531" marB="18531"/>
                </a:tc>
                <a:extLst>
                  <a:ext uri="{0D108BD9-81ED-4DB2-BD59-A6C34878D82A}">
                    <a16:rowId xmlns:a16="http://schemas.microsoft.com/office/drawing/2014/main" val="3995797432"/>
                  </a:ext>
                </a:extLst>
              </a:tr>
            </a:tbl>
          </a:graphicData>
        </a:graphic>
      </p:graphicFrame>
    </p:spTree>
    <p:extLst>
      <p:ext uri="{BB962C8B-B14F-4D97-AF65-F5344CB8AC3E}">
        <p14:creationId xmlns:p14="http://schemas.microsoft.com/office/powerpoint/2010/main" val="664654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63A9EF-901A-B446-8B3D-DFDA6D655086}"/>
              </a:ext>
            </a:extLst>
          </p:cNvPr>
          <p:cNvSpPr>
            <a:spLocks noGrp="1"/>
          </p:cNvSpPr>
          <p:nvPr>
            <p:ph type="title"/>
          </p:nvPr>
        </p:nvSpPr>
        <p:spPr/>
        <p:txBody>
          <a:bodyPr/>
          <a:lstStyle/>
          <a:p>
            <a:r>
              <a:rPr lang="nl-NL" dirty="0"/>
              <a:t>Quiz </a:t>
            </a:r>
          </a:p>
        </p:txBody>
      </p:sp>
      <p:sp>
        <p:nvSpPr>
          <p:cNvPr id="3" name="Tijdelijke aanduiding voor inhoud 2">
            <a:extLst>
              <a:ext uri="{FF2B5EF4-FFF2-40B4-BE49-F238E27FC236}">
                <a16:creationId xmlns:a16="http://schemas.microsoft.com/office/drawing/2014/main" id="{72EB372F-21EF-9949-87E4-4FF7615632EC}"/>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234232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230954-EB60-0B46-AC16-3E643C4C10E4}"/>
              </a:ext>
            </a:extLst>
          </p:cNvPr>
          <p:cNvSpPr>
            <a:spLocks noGrp="1"/>
          </p:cNvSpPr>
          <p:nvPr>
            <p:ph type="title"/>
          </p:nvPr>
        </p:nvSpPr>
        <p:spPr/>
        <p:txBody>
          <a:bodyPr/>
          <a:lstStyle/>
          <a:p>
            <a:r>
              <a:rPr lang="nl-NL" dirty="0"/>
              <a:t>The </a:t>
            </a:r>
            <a:r>
              <a:rPr lang="nl-NL" dirty="0" err="1"/>
              <a:t>secret</a:t>
            </a:r>
            <a:r>
              <a:rPr lang="nl-NL" dirty="0"/>
              <a:t> life…</a:t>
            </a:r>
          </a:p>
        </p:txBody>
      </p:sp>
      <p:sp>
        <p:nvSpPr>
          <p:cNvPr id="3" name="Tijdelijke aanduiding voor inhoud 2">
            <a:extLst>
              <a:ext uri="{FF2B5EF4-FFF2-40B4-BE49-F238E27FC236}">
                <a16:creationId xmlns:a16="http://schemas.microsoft.com/office/drawing/2014/main" id="{CD238A79-D648-9743-9434-047ED21C3845}"/>
              </a:ext>
            </a:extLst>
          </p:cNvPr>
          <p:cNvSpPr>
            <a:spLocks noGrp="1"/>
          </p:cNvSpPr>
          <p:nvPr>
            <p:ph idx="1"/>
          </p:nvPr>
        </p:nvSpPr>
        <p:spPr/>
        <p:txBody>
          <a:bodyPr/>
          <a:lstStyle/>
          <a:p>
            <a:r>
              <a:rPr lang="nl-NL" dirty="0">
                <a:hlinkClick r:id="rId2"/>
              </a:rPr>
              <a:t>https://www.youtube.com/watch?v=wJCRzgAPwE4</a:t>
            </a:r>
            <a:r>
              <a:rPr lang="nl-NL" dirty="0"/>
              <a:t> </a:t>
            </a:r>
          </a:p>
        </p:txBody>
      </p:sp>
    </p:spTree>
    <p:extLst>
      <p:ext uri="{BB962C8B-B14F-4D97-AF65-F5344CB8AC3E}">
        <p14:creationId xmlns:p14="http://schemas.microsoft.com/office/powerpoint/2010/main" val="1054467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3D2C9F-2527-A24D-8EEB-0AE90729B679}"/>
              </a:ext>
            </a:extLst>
          </p:cNvPr>
          <p:cNvSpPr>
            <a:spLocks noGrp="1"/>
          </p:cNvSpPr>
          <p:nvPr>
            <p:ph type="title"/>
          </p:nvPr>
        </p:nvSpPr>
        <p:spPr/>
        <p:txBody>
          <a:bodyPr/>
          <a:lstStyle/>
          <a:p>
            <a:r>
              <a:rPr lang="nl-NL" dirty="0"/>
              <a:t>Vragen? </a:t>
            </a:r>
          </a:p>
        </p:txBody>
      </p:sp>
      <p:sp>
        <p:nvSpPr>
          <p:cNvPr id="3" name="Tijdelijke aanduiding voor inhoud 2">
            <a:extLst>
              <a:ext uri="{FF2B5EF4-FFF2-40B4-BE49-F238E27FC236}">
                <a16:creationId xmlns:a16="http://schemas.microsoft.com/office/drawing/2014/main" id="{CE70A1AD-3BA8-504A-A441-A07EEB0DFF27}"/>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705517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8B4C5E-14B8-0545-939F-07F5A91E64B4}"/>
              </a:ext>
            </a:extLst>
          </p:cNvPr>
          <p:cNvSpPr>
            <a:spLocks noGrp="1"/>
          </p:cNvSpPr>
          <p:nvPr>
            <p:ph type="title"/>
          </p:nvPr>
        </p:nvSpPr>
        <p:spPr>
          <a:xfrm>
            <a:off x="1179226" y="826680"/>
            <a:ext cx="9833548" cy="1325563"/>
          </a:xfrm>
        </p:spPr>
        <p:txBody>
          <a:bodyPr>
            <a:normAutofit/>
          </a:bodyPr>
          <a:lstStyle/>
          <a:p>
            <a:pPr algn="ctr"/>
            <a:r>
              <a:rPr lang="nl-NL" sz="4000" dirty="0"/>
              <a:t>Tijd over? </a:t>
            </a:r>
          </a:p>
        </p:txBody>
      </p:sp>
      <p:sp>
        <p:nvSpPr>
          <p:cNvPr id="3" name="Tijdelijke aanduiding voor inhoud 2">
            <a:extLst>
              <a:ext uri="{FF2B5EF4-FFF2-40B4-BE49-F238E27FC236}">
                <a16:creationId xmlns:a16="http://schemas.microsoft.com/office/drawing/2014/main" id="{4DEBC929-A9D6-3A45-BF1D-45B79BAC58DF}"/>
              </a:ext>
            </a:extLst>
          </p:cNvPr>
          <p:cNvSpPr>
            <a:spLocks noGrp="1"/>
          </p:cNvSpPr>
          <p:nvPr>
            <p:ph idx="1"/>
          </p:nvPr>
        </p:nvSpPr>
        <p:spPr>
          <a:xfrm>
            <a:off x="1179226" y="3092970"/>
            <a:ext cx="9833548" cy="2693976"/>
          </a:xfrm>
        </p:spPr>
        <p:txBody>
          <a:bodyPr>
            <a:normAutofit/>
          </a:bodyPr>
          <a:lstStyle/>
          <a:p>
            <a:endParaRPr lang="nl-NL" sz="1400" dirty="0">
              <a:solidFill>
                <a:srgbClr val="000000"/>
              </a:solidFill>
            </a:endParaRPr>
          </a:p>
          <a:p>
            <a:pPr marL="0" indent="0">
              <a:buNone/>
            </a:pPr>
            <a:r>
              <a:rPr lang="nl-NL" sz="2000" dirty="0">
                <a:hlinkClick r:id="rId3">
                  <a:extLst>
                    <a:ext uri="{A12FA001-AC4F-418D-AE19-62706E023703}">
                      <ahyp:hlinkClr xmlns:ahyp="http://schemas.microsoft.com/office/drawing/2018/hyperlinkcolor" val="tx"/>
                    </a:ext>
                  </a:extLst>
                </a:hlinkClick>
              </a:rPr>
              <a:t>Kinderen van de hondsberg  </a:t>
            </a:r>
          </a:p>
          <a:p>
            <a:pPr marL="0" indent="0">
              <a:buNone/>
            </a:pPr>
            <a:endParaRPr lang="nl-NL" sz="1400" dirty="0">
              <a:solidFill>
                <a:srgbClr val="000000"/>
              </a:solidFill>
              <a:hlinkClick r:id="rId3">
                <a:extLst>
                  <a:ext uri="{A12FA001-AC4F-418D-AE19-62706E023703}">
                    <ahyp:hlinkClr xmlns:ahyp="http://schemas.microsoft.com/office/drawing/2018/hyperlinkcolor" val="tx"/>
                  </a:ext>
                </a:extLst>
              </a:hlinkClick>
            </a:endParaRPr>
          </a:p>
          <a:p>
            <a:pPr marL="0" indent="0">
              <a:buNone/>
            </a:pPr>
            <a:r>
              <a:rPr lang="nl-NL" sz="1400" dirty="0">
                <a:solidFill>
                  <a:srgbClr val="000000"/>
                </a:solidFill>
                <a:hlinkClick r:id="rId4"/>
              </a:rPr>
              <a:t>https://www.2doc.nl/speel~NCRV_1591071~kinderen-van-de-hondsberg-1-ncrv-dokument-kinderen-van-de-hondsberg~.html</a:t>
            </a:r>
            <a:r>
              <a:rPr lang="nl-NL" sz="1400" dirty="0">
                <a:solidFill>
                  <a:srgbClr val="000000"/>
                </a:solidFill>
              </a:rPr>
              <a:t> </a:t>
            </a:r>
          </a:p>
        </p:txBody>
      </p:sp>
      <p:sp>
        <p:nvSpPr>
          <p:cNvPr id="4" name="Tekstvak 3">
            <a:extLst>
              <a:ext uri="{FF2B5EF4-FFF2-40B4-BE49-F238E27FC236}">
                <a16:creationId xmlns:a16="http://schemas.microsoft.com/office/drawing/2014/main" id="{7B7C4C1F-BE79-4D4F-8626-034BC6471662}"/>
              </a:ext>
            </a:extLst>
          </p:cNvPr>
          <p:cNvSpPr txBox="1"/>
          <p:nvPr/>
        </p:nvSpPr>
        <p:spPr>
          <a:xfrm>
            <a:off x="2682240" y="2377440"/>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1784702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767F0BA-1206-604F-8348-D0786652AA4E}"/>
              </a:ext>
            </a:extLst>
          </p:cNvPr>
          <p:cNvSpPr>
            <a:spLocks noGrp="1"/>
          </p:cNvSpPr>
          <p:nvPr>
            <p:ph type="title"/>
          </p:nvPr>
        </p:nvSpPr>
        <p:spPr>
          <a:xfrm>
            <a:off x="640079" y="2053641"/>
            <a:ext cx="3669161" cy="2760098"/>
          </a:xfrm>
        </p:spPr>
        <p:txBody>
          <a:bodyPr>
            <a:normAutofit/>
          </a:bodyPr>
          <a:lstStyle/>
          <a:p>
            <a:br>
              <a:rPr lang="nl-NL" b="1">
                <a:solidFill>
                  <a:srgbClr val="FFFFFF"/>
                </a:solidFill>
              </a:rPr>
            </a:br>
            <a:r>
              <a:rPr lang="nl-NL">
                <a:solidFill>
                  <a:srgbClr val="FFFFFF"/>
                </a:solidFill>
              </a:rPr>
              <a:t>Eindopdracht: </a:t>
            </a:r>
          </a:p>
        </p:txBody>
      </p:sp>
      <p:sp>
        <p:nvSpPr>
          <p:cNvPr id="3" name="Tijdelijke aanduiding voor inhoud 2">
            <a:extLst>
              <a:ext uri="{FF2B5EF4-FFF2-40B4-BE49-F238E27FC236}">
                <a16:creationId xmlns:a16="http://schemas.microsoft.com/office/drawing/2014/main" id="{514E49EB-69DE-8C48-8218-6A2ED1F32D95}"/>
              </a:ext>
            </a:extLst>
          </p:cNvPr>
          <p:cNvSpPr>
            <a:spLocks noGrp="1"/>
          </p:cNvSpPr>
          <p:nvPr>
            <p:ph idx="1"/>
          </p:nvPr>
        </p:nvSpPr>
        <p:spPr>
          <a:xfrm>
            <a:off x="6090574" y="801866"/>
            <a:ext cx="5306084" cy="5230634"/>
          </a:xfrm>
        </p:spPr>
        <p:txBody>
          <a:bodyPr anchor="ctr">
            <a:normAutofit/>
          </a:bodyPr>
          <a:lstStyle/>
          <a:p>
            <a:pPr marL="0" indent="0">
              <a:buNone/>
            </a:pPr>
            <a:r>
              <a:rPr lang="nl-NL" sz="1300">
                <a:solidFill>
                  <a:srgbClr val="000000"/>
                </a:solidFill>
              </a:rPr>
              <a:t>Maak een koppeling tussen de theorie (hechting, ontwikkelingspsychologie) uit de lessen en de praktijk. Maak hierbij gebruik van onderstaande vragen: </a:t>
            </a:r>
          </a:p>
          <a:p>
            <a:pPr marL="0" indent="0">
              <a:buNone/>
            </a:pPr>
            <a:r>
              <a:rPr lang="nl-NL" sz="1300">
                <a:solidFill>
                  <a:srgbClr val="000000"/>
                </a:solidFill>
              </a:rPr>
              <a:t> </a:t>
            </a:r>
          </a:p>
          <a:p>
            <a:pPr marL="0" indent="0">
              <a:buNone/>
            </a:pPr>
            <a:r>
              <a:rPr lang="nl-NL" sz="1300">
                <a:solidFill>
                  <a:srgbClr val="000000"/>
                </a:solidFill>
              </a:rPr>
              <a:t>Geef een korte omschrijving (profielschets) van een cliënt naar keuze. </a:t>
            </a:r>
          </a:p>
          <a:p>
            <a:pPr marL="0" indent="0">
              <a:buNone/>
            </a:pPr>
            <a:r>
              <a:rPr lang="nl-NL" sz="1300">
                <a:solidFill>
                  <a:srgbClr val="000000"/>
                </a:solidFill>
              </a:rPr>
              <a:t>In welke levensfase zit jouw cliënt en welke fases heeft jouw cliënt doorlopen? </a:t>
            </a:r>
          </a:p>
          <a:p>
            <a:pPr marL="0" indent="0">
              <a:buNone/>
            </a:pPr>
            <a:r>
              <a:rPr lang="nl-NL" sz="1300">
                <a:solidFill>
                  <a:srgbClr val="000000"/>
                </a:solidFill>
              </a:rPr>
              <a:t>Heeft de cliënt de fases van psychoseksuele ontwikkeling (Freud) goed doorlopen? Waarom denk wel/niet?</a:t>
            </a:r>
          </a:p>
          <a:p>
            <a:pPr marL="0" indent="0">
              <a:buNone/>
            </a:pPr>
            <a:r>
              <a:rPr lang="nl-NL" sz="1300">
                <a:solidFill>
                  <a:srgbClr val="000000"/>
                </a:solidFill>
              </a:rPr>
              <a:t>Hoe denk je dat de hechting van jouw cliënt is verlopen? Waarom denk je dat? </a:t>
            </a:r>
          </a:p>
          <a:p>
            <a:pPr marL="0" indent="0">
              <a:buNone/>
            </a:pPr>
            <a:r>
              <a:rPr lang="nl-NL" sz="1300">
                <a:solidFill>
                  <a:srgbClr val="000000"/>
                </a:solidFill>
              </a:rPr>
              <a:t>Is er sprake van hechtingsproblematiek of een hechtingsstoornis? Waarom wel/niet? Hoe uit zich dit? </a:t>
            </a:r>
          </a:p>
          <a:p>
            <a:pPr marL="0" indent="0">
              <a:buNone/>
            </a:pPr>
            <a:r>
              <a:rPr lang="nl-NL" sz="1300">
                <a:solidFill>
                  <a:srgbClr val="000000"/>
                </a:solidFill>
              </a:rPr>
              <a:t>Hoe kun jij jouw cliënt het beste begeleiden als je kijkt naar hechting? </a:t>
            </a:r>
          </a:p>
          <a:p>
            <a:pPr marL="0" indent="0">
              <a:buNone/>
            </a:pPr>
            <a:endParaRPr lang="nl-NL" sz="1300">
              <a:solidFill>
                <a:srgbClr val="000000"/>
              </a:solidFill>
            </a:endParaRPr>
          </a:p>
          <a:p>
            <a:pPr marL="0" indent="0">
              <a:buNone/>
            </a:pPr>
            <a:endParaRPr lang="nl-NL" sz="1300">
              <a:solidFill>
                <a:srgbClr val="000000"/>
              </a:solidFill>
            </a:endParaRPr>
          </a:p>
          <a:p>
            <a:pPr marL="0" indent="0">
              <a:buNone/>
            </a:pPr>
            <a:r>
              <a:rPr lang="nl-NL" sz="1300">
                <a:solidFill>
                  <a:srgbClr val="000000"/>
                </a:solidFill>
              </a:rPr>
              <a:t>Grootte: 1,5 a 2 A4</a:t>
            </a:r>
          </a:p>
          <a:p>
            <a:pPr marL="0" indent="0">
              <a:buNone/>
            </a:pPr>
            <a:r>
              <a:rPr lang="nl-NL" sz="1300">
                <a:solidFill>
                  <a:srgbClr val="000000"/>
                </a:solidFill>
              </a:rPr>
              <a:t>Beoordeling: onvoldoende, voldoende, goed </a:t>
            </a:r>
          </a:p>
          <a:p>
            <a:pPr marL="0" indent="0">
              <a:buNone/>
            </a:pPr>
            <a:r>
              <a:rPr lang="nl-NL" sz="1300">
                <a:solidFill>
                  <a:srgbClr val="000000"/>
                </a:solidFill>
              </a:rPr>
              <a:t>Inleveren: Einde van les 8 + Datum</a:t>
            </a:r>
          </a:p>
        </p:txBody>
      </p:sp>
    </p:spTree>
    <p:extLst>
      <p:ext uri="{BB962C8B-B14F-4D97-AF65-F5344CB8AC3E}">
        <p14:creationId xmlns:p14="http://schemas.microsoft.com/office/powerpoint/2010/main" val="262911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3A6C117-999E-43C6-8D2B-5092107EA184}"/>
              </a:ext>
            </a:extLst>
          </p:cNvPr>
          <p:cNvSpPr>
            <a:spLocks noGrp="1"/>
          </p:cNvSpPr>
          <p:nvPr>
            <p:ph type="title"/>
          </p:nvPr>
        </p:nvSpPr>
        <p:spPr>
          <a:xfrm>
            <a:off x="640079" y="2053641"/>
            <a:ext cx="3669161" cy="2760098"/>
          </a:xfrm>
        </p:spPr>
        <p:txBody>
          <a:bodyPr>
            <a:normAutofit/>
          </a:bodyPr>
          <a:lstStyle/>
          <a:p>
            <a:r>
              <a:rPr lang="nl-NL" dirty="0">
                <a:solidFill>
                  <a:srgbClr val="FFFFFF"/>
                </a:solidFill>
              </a:rPr>
              <a:t>Het vak</a:t>
            </a:r>
          </a:p>
        </p:txBody>
      </p:sp>
      <p:sp>
        <p:nvSpPr>
          <p:cNvPr id="3" name="Tijdelijke aanduiding voor inhoud 2">
            <a:extLst>
              <a:ext uri="{FF2B5EF4-FFF2-40B4-BE49-F238E27FC236}">
                <a16:creationId xmlns:a16="http://schemas.microsoft.com/office/drawing/2014/main" id="{7A2CE612-892C-479D-9E55-2B1395E9FEF5}"/>
              </a:ext>
            </a:extLst>
          </p:cNvPr>
          <p:cNvSpPr>
            <a:spLocks noGrp="1"/>
          </p:cNvSpPr>
          <p:nvPr>
            <p:ph idx="1"/>
          </p:nvPr>
        </p:nvSpPr>
        <p:spPr>
          <a:xfrm>
            <a:off x="6090574" y="801866"/>
            <a:ext cx="5306084" cy="5230634"/>
          </a:xfrm>
        </p:spPr>
        <p:txBody>
          <a:bodyPr anchor="ctr">
            <a:normAutofit/>
          </a:bodyPr>
          <a:lstStyle/>
          <a:p>
            <a:r>
              <a:rPr lang="nl-NL" sz="2400" b="1">
                <a:solidFill>
                  <a:srgbClr val="000000"/>
                </a:solidFill>
              </a:rPr>
              <a:t>Les 1 intro, freud, klassieke / operante conditionering</a:t>
            </a:r>
          </a:p>
          <a:p>
            <a:r>
              <a:rPr lang="nl-NL" sz="2400" b="1">
                <a:solidFill>
                  <a:srgbClr val="000000"/>
                </a:solidFill>
              </a:rPr>
              <a:t>Les 2 Hechting deel 1</a:t>
            </a:r>
          </a:p>
          <a:p>
            <a:r>
              <a:rPr lang="nl-NL" sz="2400" b="1">
                <a:solidFill>
                  <a:srgbClr val="000000"/>
                </a:solidFill>
              </a:rPr>
              <a:t>Les 3 Hechting deel 2</a:t>
            </a:r>
          </a:p>
          <a:p>
            <a:r>
              <a:rPr lang="nl-NL" sz="2400" b="1">
                <a:solidFill>
                  <a:srgbClr val="000000"/>
                </a:solidFill>
                <a:highlight>
                  <a:srgbClr val="FF00FF"/>
                </a:highlight>
              </a:rPr>
              <a:t>Les 4 levensfasen</a:t>
            </a:r>
          </a:p>
          <a:p>
            <a:r>
              <a:rPr lang="nl-NL" sz="2400">
                <a:solidFill>
                  <a:srgbClr val="000000"/>
                </a:solidFill>
              </a:rPr>
              <a:t>Les 5 Brein</a:t>
            </a:r>
          </a:p>
          <a:p>
            <a:r>
              <a:rPr lang="nl-NL" sz="2400">
                <a:solidFill>
                  <a:srgbClr val="000000"/>
                </a:solidFill>
              </a:rPr>
              <a:t>Les 6 Brein</a:t>
            </a:r>
          </a:p>
          <a:p>
            <a:r>
              <a:rPr lang="nl-NL" sz="2400">
                <a:solidFill>
                  <a:srgbClr val="000000"/>
                </a:solidFill>
              </a:rPr>
              <a:t>Les 7 theorie toets</a:t>
            </a:r>
          </a:p>
          <a:p>
            <a:r>
              <a:rPr lang="nl-NL" sz="2400">
                <a:solidFill>
                  <a:srgbClr val="000000"/>
                </a:solidFill>
              </a:rPr>
              <a:t>Les 8 opdracht inleveren </a:t>
            </a:r>
          </a:p>
          <a:p>
            <a:r>
              <a:rPr lang="nl-NL" sz="2400">
                <a:solidFill>
                  <a:srgbClr val="000000"/>
                </a:solidFill>
              </a:rPr>
              <a:t>Les 9 herkansing</a:t>
            </a:r>
          </a:p>
          <a:p>
            <a:endParaRPr lang="nl-NL" sz="2400">
              <a:solidFill>
                <a:srgbClr val="000000"/>
              </a:solidFill>
            </a:endParaRPr>
          </a:p>
        </p:txBody>
      </p:sp>
    </p:spTree>
    <p:extLst>
      <p:ext uri="{BB962C8B-B14F-4D97-AF65-F5344CB8AC3E}">
        <p14:creationId xmlns:p14="http://schemas.microsoft.com/office/powerpoint/2010/main" val="1354024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C67EE7C6-4AFB-1345-A1C8-1B1093C6A068}"/>
              </a:ext>
            </a:extLst>
          </p:cNvPr>
          <p:cNvPicPr>
            <a:picLocks noChangeAspect="1"/>
          </p:cNvPicPr>
          <p:nvPr/>
        </p:nvPicPr>
        <p:blipFill rotWithShape="1">
          <a:blip r:embed="rId2">
            <a:alphaModFix/>
          </a:blip>
          <a:srcRect t="3111" r="-2" b="13150"/>
          <a:stretch/>
        </p:blipFill>
        <p:spPr>
          <a:xfrm>
            <a:off x="6083786" y="-168318"/>
            <a:ext cx="6261330" cy="3932313"/>
          </a:xfrm>
          <a:prstGeom prst="rect">
            <a:avLst/>
          </a:prstGeom>
          <a:effectLst>
            <a:softEdge rad="533400"/>
          </a:effectLst>
        </p:spPr>
      </p:pic>
      <p:pic>
        <p:nvPicPr>
          <p:cNvPr id="4" name="Picture 2" descr="Image result for mary ainsworth">
            <a:extLst>
              <a:ext uri="{FF2B5EF4-FFF2-40B4-BE49-F238E27FC236}">
                <a16:creationId xmlns:a16="http://schemas.microsoft.com/office/drawing/2014/main" id="{74C9F5DB-0224-A846-9687-D0D402C954BA}"/>
              </a:ext>
            </a:extLst>
          </p:cNvPr>
          <p:cNvPicPr>
            <a:picLocks noChangeAspect="1" noChangeArrowheads="1"/>
          </p:cNvPicPr>
          <p:nvPr/>
        </p:nvPicPr>
        <p:blipFill rotWithShape="1">
          <a:blip r:embed="rId3"/>
          <a:srcRect t="22565" r="-1" b="20230"/>
          <a:stretch/>
        </p:blipFill>
        <p:spPr bwMode="auto">
          <a:xfrm>
            <a:off x="6089904" y="2487168"/>
            <a:ext cx="6263640" cy="4215384"/>
          </a:xfrm>
          <a:prstGeom prst="rect">
            <a:avLst/>
          </a:prstGeom>
          <a:noFill/>
          <a:effectLst>
            <a:softEdge rad="533400"/>
          </a:effectLst>
        </p:spPr>
      </p:pic>
      <p:pic>
        <p:nvPicPr>
          <p:cNvPr id="10" name="Picture 9">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89866DB7-D7BF-D442-BB24-3624B8FA501C}"/>
              </a:ext>
            </a:extLst>
          </p:cNvPr>
          <p:cNvSpPr>
            <a:spLocks noGrp="1"/>
          </p:cNvSpPr>
          <p:nvPr>
            <p:ph type="title"/>
          </p:nvPr>
        </p:nvSpPr>
        <p:spPr>
          <a:xfrm>
            <a:off x="804998" y="798445"/>
            <a:ext cx="4803636" cy="1311664"/>
          </a:xfrm>
        </p:spPr>
        <p:txBody>
          <a:bodyPr>
            <a:normAutofit/>
          </a:bodyPr>
          <a:lstStyle/>
          <a:p>
            <a:r>
              <a:rPr lang="nl-NL" sz="4000">
                <a:solidFill>
                  <a:srgbClr val="000000"/>
                </a:solidFill>
              </a:rPr>
              <a:t>Vorige week</a:t>
            </a:r>
          </a:p>
        </p:txBody>
      </p:sp>
      <p:sp>
        <p:nvSpPr>
          <p:cNvPr id="3" name="Tijdelijke aanduiding voor inhoud 2">
            <a:extLst>
              <a:ext uri="{FF2B5EF4-FFF2-40B4-BE49-F238E27FC236}">
                <a16:creationId xmlns:a16="http://schemas.microsoft.com/office/drawing/2014/main" id="{82780EB3-9147-F140-B41C-A5E3064DD63E}"/>
              </a:ext>
            </a:extLst>
          </p:cNvPr>
          <p:cNvSpPr>
            <a:spLocks noGrp="1"/>
          </p:cNvSpPr>
          <p:nvPr>
            <p:ph idx="1"/>
          </p:nvPr>
        </p:nvSpPr>
        <p:spPr>
          <a:xfrm>
            <a:off x="804997" y="2272143"/>
            <a:ext cx="4803637" cy="3788830"/>
          </a:xfrm>
        </p:spPr>
        <p:txBody>
          <a:bodyPr anchor="ctr">
            <a:normAutofit/>
          </a:bodyPr>
          <a:lstStyle/>
          <a:p>
            <a:r>
              <a:rPr lang="nl-NL" sz="2000" dirty="0">
                <a:solidFill>
                  <a:srgbClr val="000000"/>
                </a:solidFill>
              </a:rPr>
              <a:t>Mary </a:t>
            </a:r>
            <a:r>
              <a:rPr lang="nl-NL" sz="2000" dirty="0" err="1">
                <a:solidFill>
                  <a:srgbClr val="000000"/>
                </a:solidFill>
              </a:rPr>
              <a:t>Ainsworth</a:t>
            </a:r>
            <a:r>
              <a:rPr lang="nl-NL" sz="2000" dirty="0">
                <a:solidFill>
                  <a:srgbClr val="000000"/>
                </a:solidFill>
              </a:rPr>
              <a:t> </a:t>
            </a:r>
          </a:p>
          <a:p>
            <a:r>
              <a:rPr lang="nl-NL" sz="2000" dirty="0">
                <a:solidFill>
                  <a:srgbClr val="000000"/>
                </a:solidFill>
              </a:rPr>
              <a:t>Verschillende hechtingsstijlen</a:t>
            </a:r>
          </a:p>
          <a:p>
            <a:pPr marL="0" indent="0">
              <a:buNone/>
            </a:pPr>
            <a:endParaRPr lang="nl-NL" sz="2000" dirty="0">
              <a:solidFill>
                <a:srgbClr val="000000"/>
              </a:solidFill>
            </a:endParaRPr>
          </a:p>
          <a:p>
            <a:pPr marL="0" indent="0">
              <a:buNone/>
            </a:pPr>
            <a:r>
              <a:rPr lang="nl-NL" sz="2000" dirty="0">
                <a:solidFill>
                  <a:srgbClr val="000000"/>
                </a:solidFill>
              </a:rPr>
              <a:t>Wat leert het onderzoek van Mary </a:t>
            </a:r>
            <a:r>
              <a:rPr lang="nl-NL" sz="2000" dirty="0" err="1">
                <a:solidFill>
                  <a:srgbClr val="000000"/>
                </a:solidFill>
              </a:rPr>
              <a:t>Ainsworth</a:t>
            </a:r>
            <a:r>
              <a:rPr lang="nl-NL" sz="2000" dirty="0">
                <a:solidFill>
                  <a:srgbClr val="000000"/>
                </a:solidFill>
              </a:rPr>
              <a:t> ons? </a:t>
            </a:r>
          </a:p>
          <a:p>
            <a:pPr marL="0" indent="0">
              <a:buNone/>
            </a:pPr>
            <a:r>
              <a:rPr lang="nl-NL" sz="2000" dirty="0">
                <a:solidFill>
                  <a:srgbClr val="000000"/>
                </a:solidFill>
              </a:rPr>
              <a:t>Welke hechtingsstijlen zijn er? </a:t>
            </a:r>
          </a:p>
        </p:txBody>
      </p:sp>
    </p:spTree>
    <p:extLst>
      <p:ext uri="{BB962C8B-B14F-4D97-AF65-F5344CB8AC3E}">
        <p14:creationId xmlns:p14="http://schemas.microsoft.com/office/powerpoint/2010/main" val="3001915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A202E57-A726-5A43-B516-DB35B5A5FF82}"/>
              </a:ext>
            </a:extLst>
          </p:cNvPr>
          <p:cNvSpPr>
            <a:spLocks noGrp="1"/>
          </p:cNvSpPr>
          <p:nvPr>
            <p:ph type="title"/>
          </p:nvPr>
        </p:nvSpPr>
        <p:spPr>
          <a:xfrm>
            <a:off x="6094105" y="802955"/>
            <a:ext cx="4977976" cy="1454051"/>
          </a:xfrm>
        </p:spPr>
        <p:txBody>
          <a:bodyPr>
            <a:normAutofit/>
          </a:bodyPr>
          <a:lstStyle/>
          <a:p>
            <a:r>
              <a:rPr lang="nl-NL" sz="3100">
                <a:solidFill>
                  <a:srgbClr val="000000"/>
                </a:solidFill>
              </a:rPr>
              <a:t>Welke hechtingsstijl herkennen je bij Manon en bij Wesley? </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Afbeelding 4" descr="Afbeelding met persoon, binnen, kind, klein&#10;&#10;Automatisch gegenereerde beschrijving">
            <a:extLst>
              <a:ext uri="{FF2B5EF4-FFF2-40B4-BE49-F238E27FC236}">
                <a16:creationId xmlns:a16="http://schemas.microsoft.com/office/drawing/2014/main" id="{07E7497A-70C3-604D-885D-CB7709F7C24E}"/>
              </a:ext>
            </a:extLst>
          </p:cNvPr>
          <p:cNvPicPr>
            <a:picLocks noChangeAspect="1"/>
          </p:cNvPicPr>
          <p:nvPr/>
        </p:nvPicPr>
        <p:blipFill rotWithShape="1">
          <a:blip r:embed="rId4">
            <a:alphaModFix/>
            <a:extLst>
              <a:ext uri="{837473B0-CC2E-450A-ABE3-18F120FF3D39}">
                <a1611:picAttrSrcUrl xmlns:a1611="http://schemas.microsoft.com/office/drawing/2016/11/main" r:id="rId5"/>
              </a:ext>
            </a:extLst>
          </a:blip>
          <a:srcRect l="24346" r="12597"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ijdelijke aanduiding voor inhoud 2">
            <a:extLst>
              <a:ext uri="{FF2B5EF4-FFF2-40B4-BE49-F238E27FC236}">
                <a16:creationId xmlns:a16="http://schemas.microsoft.com/office/drawing/2014/main" id="{AC1AEAA1-D7DE-5B4B-B309-AD02834B23D8}"/>
              </a:ext>
            </a:extLst>
          </p:cNvPr>
          <p:cNvSpPr>
            <a:spLocks noGrp="1"/>
          </p:cNvSpPr>
          <p:nvPr>
            <p:ph idx="1"/>
          </p:nvPr>
        </p:nvSpPr>
        <p:spPr>
          <a:xfrm>
            <a:off x="6090574" y="2421682"/>
            <a:ext cx="4977578" cy="3639289"/>
          </a:xfrm>
        </p:spPr>
        <p:txBody>
          <a:bodyPr anchor="ctr">
            <a:normAutofit/>
          </a:bodyPr>
          <a:lstStyle/>
          <a:p>
            <a:pPr marL="0" indent="0">
              <a:buNone/>
            </a:pPr>
            <a:r>
              <a:rPr lang="nl-NL" sz="1300">
                <a:solidFill>
                  <a:srgbClr val="000000"/>
                </a:solidFill>
              </a:rPr>
              <a:t>De moeders van Wesley en Manon (beide 10 maanden oud) gaan voor het eerst sporten in de sportschool. Bij de sportschool is een crèche, waar de kinderen een uurtje worden opgevangen tijdens de sportles. De moeder van Manon heeft moeite moeten doen om Wesley’s moeder over te halen. Die zag het niet zitten om Wesley achter te laten, want ‘het is immers altijd zo’n moeilijk kind met dat soort dingen’.</a:t>
            </a:r>
            <a:br>
              <a:rPr lang="nl-NL" sz="1300">
                <a:solidFill>
                  <a:srgbClr val="000000"/>
                </a:solidFill>
              </a:rPr>
            </a:br>
            <a:r>
              <a:rPr lang="nl-NL" sz="1300">
                <a:solidFill>
                  <a:srgbClr val="000000"/>
                </a:solidFill>
              </a:rPr>
              <a:t>Wesley en Manon worden beiden in de onbekende speelruimte gebracht en bij een voor hen onbekend persoon achtergelaten. Allebei huilen ze als hun moeder de kamer verlaat. Manon laat zich troosten door de crècheleidster en zit even later lekker te spelen. Wesley blijft lang hard huilen, maar geeft het na een tijdje op. Hij zit wat om zich heen te kijken en komt niet van zijn plaats, heeft geen interesse voor het speelgoed. </a:t>
            </a:r>
            <a:br>
              <a:rPr lang="nl-NL" sz="1300">
                <a:solidFill>
                  <a:srgbClr val="000000"/>
                </a:solidFill>
              </a:rPr>
            </a:br>
            <a:r>
              <a:rPr lang="nl-NL" sz="1300">
                <a:solidFill>
                  <a:srgbClr val="000000"/>
                </a:solidFill>
              </a:rPr>
              <a:t>Als de moeders terugkomen, reageren ze opvallend anders. Manon kruipt snel naar haar moeder toe en is duidelijk blij haar te zien. Wesley reageert verward als zijn moeder weer binnenkomt en kruipt naar haar toe en begint opnieuw te huilen. Hij wil zich niet laten troosten en blijft onrustig.</a:t>
            </a:r>
          </a:p>
        </p:txBody>
      </p:sp>
    </p:spTree>
    <p:extLst>
      <p:ext uri="{BB962C8B-B14F-4D97-AF65-F5344CB8AC3E}">
        <p14:creationId xmlns:p14="http://schemas.microsoft.com/office/powerpoint/2010/main" val="3966491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Afbeelding 5" descr="Afbeelding met baby, persoon, binnen, zitten&#10;&#10;Automatisch gegenereerde beschrijving">
            <a:extLst>
              <a:ext uri="{FF2B5EF4-FFF2-40B4-BE49-F238E27FC236}">
                <a16:creationId xmlns:a16="http://schemas.microsoft.com/office/drawing/2014/main" id="{B31B68D1-6E68-6444-AA04-9FA16204AA5A}"/>
              </a:ext>
            </a:extLst>
          </p:cNvPr>
          <p:cNvPicPr>
            <a:picLocks noChangeAspect="1"/>
          </p:cNvPicPr>
          <p:nvPr/>
        </p:nvPicPr>
        <p:blipFill rotWithShape="1">
          <a:blip r:embed="rId2">
            <a:alphaModFix/>
            <a:extLst>
              <a:ext uri="{837473B0-CC2E-450A-ABE3-18F120FF3D39}">
                <a1611:picAttrSrcUrl xmlns:a1611="http://schemas.microsoft.com/office/drawing/2016/11/main" r:id="rId3"/>
              </a:ext>
            </a:extLst>
          </a:blip>
          <a:srcRect r="10435"/>
          <a:stretch/>
        </p:blipFill>
        <p:spPr>
          <a:xfrm>
            <a:off x="6083786" y="-168318"/>
            <a:ext cx="6261330" cy="3932313"/>
          </a:xfrm>
          <a:prstGeom prst="rect">
            <a:avLst/>
          </a:prstGeom>
          <a:effectLst>
            <a:softEdge rad="533400"/>
          </a:effectLst>
        </p:spPr>
      </p:pic>
      <p:pic>
        <p:nvPicPr>
          <p:cNvPr id="9" name="Afbeelding 8" descr="Afbeelding met persoon, man, zitten, binnen&#10;&#10;Automatisch gegenereerde beschrijving">
            <a:extLst>
              <a:ext uri="{FF2B5EF4-FFF2-40B4-BE49-F238E27FC236}">
                <a16:creationId xmlns:a16="http://schemas.microsoft.com/office/drawing/2014/main" id="{B6B49550-5ED9-A04D-851F-D934B41AF33A}"/>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19827" b="34577"/>
          <a:stretch/>
        </p:blipFill>
        <p:spPr>
          <a:xfrm>
            <a:off x="6089904" y="2487168"/>
            <a:ext cx="6263640" cy="4215384"/>
          </a:xfrm>
          <a:prstGeom prst="rect">
            <a:avLst/>
          </a:prstGeom>
          <a:effectLst>
            <a:softEdge rad="533400"/>
          </a:effectLst>
        </p:spPr>
      </p:pic>
      <p:pic>
        <p:nvPicPr>
          <p:cNvPr id="14" name="Picture 13">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9D87636-5DAF-7A4D-9A7E-4B4151E090A5}"/>
              </a:ext>
            </a:extLst>
          </p:cNvPr>
          <p:cNvSpPr>
            <a:spLocks noGrp="1"/>
          </p:cNvSpPr>
          <p:nvPr>
            <p:ph type="title"/>
          </p:nvPr>
        </p:nvSpPr>
        <p:spPr>
          <a:xfrm>
            <a:off x="804998" y="798445"/>
            <a:ext cx="4803636" cy="1311664"/>
          </a:xfrm>
        </p:spPr>
        <p:txBody>
          <a:bodyPr>
            <a:normAutofit/>
          </a:bodyPr>
          <a:lstStyle/>
          <a:p>
            <a:r>
              <a:rPr lang="nl-NL" sz="4000">
                <a:solidFill>
                  <a:srgbClr val="000000"/>
                </a:solidFill>
              </a:rPr>
              <a:t>Levensfasen </a:t>
            </a:r>
          </a:p>
        </p:txBody>
      </p:sp>
      <p:graphicFrame>
        <p:nvGraphicFramePr>
          <p:cNvPr id="5" name="Tijdelijke aanduiding voor inhoud 2">
            <a:extLst>
              <a:ext uri="{FF2B5EF4-FFF2-40B4-BE49-F238E27FC236}">
                <a16:creationId xmlns:a16="http://schemas.microsoft.com/office/drawing/2014/main" id="{8A1599DB-8D77-439E-A5C1-D97FBB050ACD}"/>
              </a:ext>
            </a:extLst>
          </p:cNvPr>
          <p:cNvGraphicFramePr>
            <a:graphicFrameLocks noGrp="1"/>
          </p:cNvGraphicFramePr>
          <p:nvPr>
            <p:ph idx="1"/>
            <p:extLst>
              <p:ext uri="{D42A27DB-BD31-4B8C-83A1-F6EECF244321}">
                <p14:modId xmlns:p14="http://schemas.microsoft.com/office/powerpoint/2010/main" val="1232128346"/>
              </p:ext>
            </p:extLst>
          </p:nvPr>
        </p:nvGraphicFramePr>
        <p:xfrm>
          <a:off x="804997" y="2272143"/>
          <a:ext cx="4803637" cy="378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49425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7F2F6-1CE2-1441-98B2-C85D1A49AEA7}"/>
              </a:ext>
            </a:extLst>
          </p:cNvPr>
          <p:cNvSpPr>
            <a:spLocks noGrp="1"/>
          </p:cNvSpPr>
          <p:nvPr>
            <p:ph type="title"/>
          </p:nvPr>
        </p:nvSpPr>
        <p:spPr>
          <a:xfrm>
            <a:off x="6094105" y="802955"/>
            <a:ext cx="4977976" cy="1454051"/>
          </a:xfrm>
        </p:spPr>
        <p:txBody>
          <a:bodyPr>
            <a:normAutofit/>
          </a:bodyPr>
          <a:lstStyle/>
          <a:p>
            <a:r>
              <a:rPr lang="nl-NL">
                <a:solidFill>
                  <a:srgbClr val="000000"/>
                </a:solidFill>
              </a:rPr>
              <a:t>Sigmund Freud </a:t>
            </a:r>
          </a:p>
        </p:txBody>
      </p:sp>
      <p:sp>
        <p:nvSpPr>
          <p:cNvPr id="10" name="Content Placeholder 9">
            <a:extLst>
              <a:ext uri="{FF2B5EF4-FFF2-40B4-BE49-F238E27FC236}">
                <a16:creationId xmlns:a16="http://schemas.microsoft.com/office/drawing/2014/main" id="{C2486315-4AA9-4D5C-AC84-26455D9BC809}"/>
              </a:ext>
            </a:extLst>
          </p:cNvPr>
          <p:cNvSpPr>
            <a:spLocks noGrp="1"/>
          </p:cNvSpPr>
          <p:nvPr>
            <p:ph idx="1"/>
          </p:nvPr>
        </p:nvSpPr>
        <p:spPr>
          <a:xfrm>
            <a:off x="6090574" y="2421682"/>
            <a:ext cx="4977578" cy="3639289"/>
          </a:xfrm>
        </p:spPr>
        <p:txBody>
          <a:bodyPr anchor="ctr">
            <a:normAutofit/>
          </a:bodyPr>
          <a:lstStyle/>
          <a:p>
            <a:pPr marL="0" indent="0">
              <a:buNone/>
            </a:pPr>
            <a:r>
              <a:rPr lang="nl-NL" sz="2000">
                <a:solidFill>
                  <a:srgbClr val="000000"/>
                </a:solidFill>
              </a:rPr>
              <a:t>Fases van psychoseksuele ontwikkeling </a:t>
            </a:r>
          </a:p>
          <a:p>
            <a:pPr marL="457200" indent="-457200">
              <a:buFont typeface="+mj-lt"/>
              <a:buAutoNum type="arabicPeriod"/>
            </a:pPr>
            <a:r>
              <a:rPr lang="nl-NL" sz="2000">
                <a:solidFill>
                  <a:srgbClr val="000000"/>
                </a:solidFill>
              </a:rPr>
              <a:t>Orale fase: 0 – 1,5 jaar</a:t>
            </a:r>
          </a:p>
          <a:p>
            <a:pPr marL="457200" indent="-457200">
              <a:buFont typeface="+mj-lt"/>
              <a:buAutoNum type="arabicPeriod"/>
            </a:pPr>
            <a:r>
              <a:rPr lang="nl-NL" sz="2000">
                <a:solidFill>
                  <a:srgbClr val="000000"/>
                </a:solidFill>
              </a:rPr>
              <a:t>Anale fase: 1,5 – 2 á 3 jaar</a:t>
            </a:r>
          </a:p>
          <a:p>
            <a:pPr marL="457200" indent="-457200">
              <a:buFont typeface="+mj-lt"/>
              <a:buAutoNum type="arabicPeriod"/>
            </a:pPr>
            <a:r>
              <a:rPr lang="nl-NL" sz="2000">
                <a:solidFill>
                  <a:srgbClr val="000000"/>
                </a:solidFill>
              </a:rPr>
              <a:t>Fallische fase: 3 tot 6 á 7 jaar</a:t>
            </a:r>
          </a:p>
          <a:p>
            <a:pPr marL="457200" indent="-457200">
              <a:buFont typeface="+mj-lt"/>
              <a:buAutoNum type="arabicPeriod"/>
            </a:pPr>
            <a:r>
              <a:rPr lang="nl-NL" sz="2000">
                <a:solidFill>
                  <a:srgbClr val="000000"/>
                </a:solidFill>
              </a:rPr>
              <a:t>Latentie fase: 7 tot 11 á 12 jaar</a:t>
            </a:r>
          </a:p>
          <a:p>
            <a:pPr marL="457200" indent="-457200">
              <a:buFont typeface="+mj-lt"/>
              <a:buAutoNum type="arabicPeriod"/>
            </a:pPr>
            <a:r>
              <a:rPr lang="nl-NL" sz="2000">
                <a:solidFill>
                  <a:srgbClr val="000000"/>
                </a:solidFill>
              </a:rPr>
              <a:t>Genitale fase: 12 tot volwassenheid</a:t>
            </a:r>
          </a:p>
          <a:p>
            <a:endParaRPr lang="en-US" sz="2000" dirty="0">
              <a:solidFill>
                <a:srgbClr val="000000"/>
              </a:solidFill>
            </a:endParaRPr>
          </a:p>
          <a:p>
            <a:r>
              <a:rPr lang="en-US" sz="2000" dirty="0">
                <a:solidFill>
                  <a:srgbClr val="000000"/>
                </a:solidFill>
              </a:rPr>
              <a:t>EGO</a:t>
            </a:r>
          </a:p>
        </p:txBody>
      </p:sp>
      <p:pic>
        <p:nvPicPr>
          <p:cNvPr id="5" name="Tijdelijke aanduiding voor inhoud 4" descr="Afbeelding met persoon, man, muur, binnen&#10;&#10;Automatisch gegenereerde beschrijving">
            <a:extLst>
              <a:ext uri="{FF2B5EF4-FFF2-40B4-BE49-F238E27FC236}">
                <a16:creationId xmlns:a16="http://schemas.microsoft.com/office/drawing/2014/main" id="{4B6FFACC-82A8-074F-9A43-9C7E5F601A42}"/>
              </a:ext>
            </a:extLst>
          </p:cNvPr>
          <p:cNvPicPr>
            <a:picLocks noChangeAspect="1"/>
          </p:cNvPicPr>
          <p:nvPr/>
        </p:nvPicPr>
        <p:blipFill rotWithShape="1">
          <a:blip r:embed="rId3">
            <a:alphaModFix/>
            <a:extLst>
              <a:ext uri="{837473B0-CC2E-450A-ABE3-18F120FF3D39}">
                <a1611:picAttrSrcUrl xmlns:a1611="http://schemas.microsoft.com/office/drawing/2016/11/main" r:id="rId4"/>
              </a:ext>
            </a:extLst>
          </a:blip>
          <a:srcRect r="-2" b="25686"/>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Tree>
    <p:extLst>
      <p:ext uri="{BB962C8B-B14F-4D97-AF65-F5344CB8AC3E}">
        <p14:creationId xmlns:p14="http://schemas.microsoft.com/office/powerpoint/2010/main" val="1642506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25BC9C-C1EE-2E47-82B0-AAABB927D451}"/>
              </a:ext>
            </a:extLst>
          </p:cNvPr>
          <p:cNvSpPr>
            <a:spLocks noGrp="1"/>
          </p:cNvSpPr>
          <p:nvPr>
            <p:ph type="title"/>
          </p:nvPr>
        </p:nvSpPr>
        <p:spPr>
          <a:xfrm>
            <a:off x="6094105" y="802955"/>
            <a:ext cx="4977976" cy="1454051"/>
          </a:xfrm>
        </p:spPr>
        <p:txBody>
          <a:bodyPr>
            <a:normAutofit/>
          </a:bodyPr>
          <a:lstStyle/>
          <a:p>
            <a:r>
              <a:rPr lang="nl-NL">
                <a:solidFill>
                  <a:srgbClr val="000000"/>
                </a:solidFill>
              </a:rPr>
              <a:t>Bowlby</a:t>
            </a:r>
          </a:p>
        </p:txBody>
      </p:sp>
      <p:sp>
        <p:nvSpPr>
          <p:cNvPr id="10" name="Content Placeholder 9">
            <a:extLst>
              <a:ext uri="{FF2B5EF4-FFF2-40B4-BE49-F238E27FC236}">
                <a16:creationId xmlns:a16="http://schemas.microsoft.com/office/drawing/2014/main" id="{50326DE9-F647-4B72-A8F7-8EA8DF977636}"/>
              </a:ext>
            </a:extLst>
          </p:cNvPr>
          <p:cNvSpPr>
            <a:spLocks noGrp="1"/>
          </p:cNvSpPr>
          <p:nvPr>
            <p:ph idx="1"/>
          </p:nvPr>
        </p:nvSpPr>
        <p:spPr>
          <a:xfrm>
            <a:off x="6090574" y="2421682"/>
            <a:ext cx="4977578" cy="3639289"/>
          </a:xfrm>
        </p:spPr>
        <p:txBody>
          <a:bodyPr anchor="ctr">
            <a:normAutofit/>
          </a:bodyPr>
          <a:lstStyle/>
          <a:p>
            <a:pPr marL="0" indent="0">
              <a:buNone/>
            </a:pPr>
            <a:r>
              <a:rPr lang="nl-NL" sz="1700">
                <a:solidFill>
                  <a:srgbClr val="000000"/>
                </a:solidFill>
              </a:rPr>
              <a:t>Na ongeveer </a:t>
            </a:r>
            <a:r>
              <a:rPr lang="nl-NL" sz="1700" b="1">
                <a:solidFill>
                  <a:srgbClr val="000000"/>
                </a:solidFill>
              </a:rPr>
              <a:t>6 weken </a:t>
            </a:r>
            <a:r>
              <a:rPr lang="nl-NL" sz="1700">
                <a:solidFill>
                  <a:srgbClr val="000000"/>
                </a:solidFill>
              </a:rPr>
              <a:t>reageert een baby duidelijk op het sociale gedrag van zijn verzorger</a:t>
            </a:r>
          </a:p>
          <a:p>
            <a:pPr marL="0" indent="0">
              <a:buNone/>
            </a:pPr>
            <a:r>
              <a:rPr lang="nl-NL" sz="1700">
                <a:solidFill>
                  <a:srgbClr val="000000"/>
                </a:solidFill>
              </a:rPr>
              <a:t>Rond </a:t>
            </a:r>
            <a:r>
              <a:rPr lang="nl-NL" sz="1700" b="1">
                <a:solidFill>
                  <a:srgbClr val="000000"/>
                </a:solidFill>
              </a:rPr>
              <a:t>5-6 maanden </a:t>
            </a:r>
            <a:r>
              <a:rPr lang="nl-NL" sz="1700">
                <a:solidFill>
                  <a:srgbClr val="000000"/>
                </a:solidFill>
              </a:rPr>
              <a:t>zoek een kind de belangrijkste verzorgers actief op en reageert speciaal op hen. </a:t>
            </a:r>
          </a:p>
          <a:p>
            <a:pPr marL="0" indent="0">
              <a:buNone/>
            </a:pPr>
            <a:r>
              <a:rPr lang="nl-NL" sz="1700">
                <a:solidFill>
                  <a:srgbClr val="000000"/>
                </a:solidFill>
              </a:rPr>
              <a:t>Rond </a:t>
            </a:r>
            <a:r>
              <a:rPr lang="nl-NL" sz="1700" b="1">
                <a:solidFill>
                  <a:srgbClr val="000000"/>
                </a:solidFill>
              </a:rPr>
              <a:t>7-10 maanden </a:t>
            </a:r>
            <a:r>
              <a:rPr lang="nl-NL" sz="1700">
                <a:solidFill>
                  <a:srgbClr val="000000"/>
                </a:solidFill>
              </a:rPr>
              <a:t>eenkennigheid en angst voor vreemden (eenkennigheidsfase) </a:t>
            </a:r>
          </a:p>
          <a:p>
            <a:pPr marL="0" indent="0">
              <a:buNone/>
            </a:pPr>
            <a:r>
              <a:rPr lang="nl-NL" sz="1700">
                <a:solidFill>
                  <a:srgbClr val="000000"/>
                </a:solidFill>
              </a:rPr>
              <a:t>Rond </a:t>
            </a:r>
            <a:r>
              <a:rPr lang="nl-NL" sz="1700" b="1">
                <a:solidFill>
                  <a:srgbClr val="000000"/>
                </a:solidFill>
              </a:rPr>
              <a:t>2 a 3 jaar</a:t>
            </a:r>
            <a:r>
              <a:rPr lang="nl-NL" sz="1700">
                <a:solidFill>
                  <a:srgbClr val="000000"/>
                </a:solidFill>
              </a:rPr>
              <a:t> wederkerigheid in contact en gewetensontwikkeling </a:t>
            </a:r>
          </a:p>
          <a:p>
            <a:pPr marL="0" indent="0">
              <a:buNone/>
            </a:pPr>
            <a:r>
              <a:rPr lang="nl-NL" sz="1700">
                <a:solidFill>
                  <a:srgbClr val="000000"/>
                </a:solidFill>
              </a:rPr>
              <a:t>Pas na </a:t>
            </a:r>
            <a:r>
              <a:rPr lang="nl-NL" sz="1700" b="1">
                <a:solidFill>
                  <a:srgbClr val="000000"/>
                </a:solidFill>
              </a:rPr>
              <a:t>3 jaar </a:t>
            </a:r>
            <a:r>
              <a:rPr lang="nl-NL" sz="1700">
                <a:solidFill>
                  <a:srgbClr val="000000"/>
                </a:solidFill>
              </a:rPr>
              <a:t>is een kind goed in staat de afwezigheid van een ouders goed te accepteren. Het kind is in staat te begrijpen dat de scheiding van de ouder tijdelijk is.</a:t>
            </a:r>
          </a:p>
          <a:p>
            <a:endParaRPr lang="en-US" sz="1700">
              <a:solidFill>
                <a:srgbClr val="000000"/>
              </a:solidFill>
            </a:endParaRPr>
          </a:p>
        </p:txBody>
      </p:sp>
      <p:pic>
        <p:nvPicPr>
          <p:cNvPr id="5" name="Tijdelijke aanduiding voor inhoud 4" descr="Afbeelding met man, stropdas, dragen, persoon&#10;&#10;Automatisch gegenereerde beschrijving">
            <a:extLst>
              <a:ext uri="{FF2B5EF4-FFF2-40B4-BE49-F238E27FC236}">
                <a16:creationId xmlns:a16="http://schemas.microsoft.com/office/drawing/2014/main" id="{88679E7B-6368-C640-889F-367DC0A09A79}"/>
              </a:ext>
            </a:extLst>
          </p:cNvPr>
          <p:cNvPicPr>
            <a:picLocks noChangeAspect="1"/>
          </p:cNvPicPr>
          <p:nvPr/>
        </p:nvPicPr>
        <p:blipFill rotWithShape="1">
          <a:blip r:embed="rId2">
            <a:alphaModFix/>
            <a:extLst>
              <a:ext uri="{837473B0-CC2E-450A-ABE3-18F120FF3D39}">
                <a1611:picAttrSrcUrl xmlns:a1611="http://schemas.microsoft.com/office/drawing/2016/11/main" r:id="rId3"/>
              </a:ext>
            </a:extLst>
          </a:blip>
          <a:srcRect t="12838" r="-1" b="4080"/>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Tree>
    <p:extLst>
      <p:ext uri="{BB962C8B-B14F-4D97-AF65-F5344CB8AC3E}">
        <p14:creationId xmlns:p14="http://schemas.microsoft.com/office/powerpoint/2010/main" val="4086091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8CF3CE-5718-CA49-A970-23BBE6C44418}"/>
              </a:ext>
            </a:extLst>
          </p:cNvPr>
          <p:cNvSpPr>
            <a:spLocks noGrp="1"/>
          </p:cNvSpPr>
          <p:nvPr>
            <p:ph type="title"/>
          </p:nvPr>
        </p:nvSpPr>
        <p:spPr>
          <a:xfrm>
            <a:off x="5141976" y="768868"/>
            <a:ext cx="6208776" cy="1344168"/>
          </a:xfrm>
        </p:spPr>
        <p:txBody>
          <a:bodyPr>
            <a:normAutofit/>
          </a:bodyPr>
          <a:lstStyle/>
          <a:p>
            <a:r>
              <a:rPr lang="nl-NL"/>
              <a:t>Erikson 1902-1994</a:t>
            </a:r>
          </a:p>
        </p:txBody>
      </p:sp>
      <p:pic>
        <p:nvPicPr>
          <p:cNvPr id="5" name="Tijdelijke aanduiding voor inhoud 4" descr="Afbeelding met man, persoon, stropdas, dragen&#10;&#10;Automatisch gegenereerde beschrijving">
            <a:extLst>
              <a:ext uri="{FF2B5EF4-FFF2-40B4-BE49-F238E27FC236}">
                <a16:creationId xmlns:a16="http://schemas.microsoft.com/office/drawing/2014/main" id="{8B505EEE-2375-DA4F-8A97-505B77351A2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6854" r="25102" b="-2"/>
          <a:stretch/>
        </p:blipFill>
        <p:spPr>
          <a:xfrm>
            <a:off x="1513675" y="310896"/>
            <a:ext cx="2184130" cy="2286000"/>
          </a:xfrm>
          <a:prstGeom prst="rect">
            <a:avLst/>
          </a:prstGeom>
        </p:spPr>
      </p:pic>
      <p:sp>
        <p:nvSpPr>
          <p:cNvPr id="3" name="Tijdelijke aanduiding voor inhoud 2">
            <a:extLst>
              <a:ext uri="{FF2B5EF4-FFF2-40B4-BE49-F238E27FC236}">
                <a16:creationId xmlns:a16="http://schemas.microsoft.com/office/drawing/2014/main" id="{06DC5C28-9FFE-244C-9D4B-18F75D9B57F8}"/>
              </a:ext>
            </a:extLst>
          </p:cNvPr>
          <p:cNvSpPr>
            <a:spLocks noGrp="1"/>
          </p:cNvSpPr>
          <p:nvPr>
            <p:ph idx="1"/>
          </p:nvPr>
        </p:nvSpPr>
        <p:spPr>
          <a:xfrm>
            <a:off x="5141976" y="2250196"/>
            <a:ext cx="6208776" cy="3967724"/>
          </a:xfrm>
        </p:spPr>
        <p:txBody>
          <a:bodyPr>
            <a:normAutofit/>
          </a:bodyPr>
          <a:lstStyle/>
          <a:p>
            <a:r>
              <a:rPr lang="nl-NL" sz="2400"/>
              <a:t>Erikson</a:t>
            </a:r>
            <a:r>
              <a:rPr lang="nl-NL" sz="2400" dirty="0"/>
              <a:t> heeft de ontwikkeling van de mens beschreven in een stadium theorie</a:t>
            </a:r>
            <a:r>
              <a:rPr lang="nl-NL" sz="2400" dirty="0">
                <a:sym typeface="Wingdings" pitchFamily="2" charset="2"/>
              </a:rPr>
              <a:t> psychosociale theorie </a:t>
            </a:r>
            <a:endParaRPr lang="nl-NL" sz="2400" dirty="0"/>
          </a:p>
          <a:p>
            <a:r>
              <a:rPr lang="nl-NL" sz="2400" dirty="0"/>
              <a:t>Elk mens doorloopt de stadia in een vaste volgorde.</a:t>
            </a:r>
          </a:p>
          <a:p>
            <a:r>
              <a:rPr lang="nl-NL" sz="2400"/>
              <a:t>Erikson</a:t>
            </a:r>
            <a:r>
              <a:rPr lang="nl-NL" sz="2400" dirty="0"/>
              <a:t> beschrijft de fasen als identiteitscrisis waarin een conflict moet worden opgelost.</a:t>
            </a:r>
          </a:p>
          <a:p>
            <a:pPr marL="0" indent="0">
              <a:buNone/>
            </a:pPr>
            <a:endParaRPr lang="nl-NL" sz="2400" dirty="0"/>
          </a:p>
        </p:txBody>
      </p:sp>
      <p:graphicFrame>
        <p:nvGraphicFramePr>
          <p:cNvPr id="4" name="Tabel 3">
            <a:extLst>
              <a:ext uri="{FF2B5EF4-FFF2-40B4-BE49-F238E27FC236}">
                <a16:creationId xmlns:a16="http://schemas.microsoft.com/office/drawing/2014/main" id="{B0F0D04D-5754-2F41-BA85-5173A57CA637}"/>
              </a:ext>
            </a:extLst>
          </p:cNvPr>
          <p:cNvGraphicFramePr>
            <a:graphicFrameLocks noGrp="1"/>
          </p:cNvGraphicFramePr>
          <p:nvPr>
            <p:extLst>
              <p:ext uri="{D42A27DB-BD31-4B8C-83A1-F6EECF244321}">
                <p14:modId xmlns:p14="http://schemas.microsoft.com/office/powerpoint/2010/main" val="1866551131"/>
              </p:ext>
            </p:extLst>
          </p:nvPr>
        </p:nvGraphicFramePr>
        <p:xfrm>
          <a:off x="584916" y="2858064"/>
          <a:ext cx="4557060" cy="3832293"/>
        </p:xfrm>
        <a:graphic>
          <a:graphicData uri="http://schemas.openxmlformats.org/drawingml/2006/table">
            <a:tbl>
              <a:tblPr firstRow="1" bandRow="1">
                <a:tableStyleId>{BC89EF96-8CEA-46FF-86C4-4CE0E7609802}</a:tableStyleId>
              </a:tblPr>
              <a:tblGrid>
                <a:gridCol w="1184450">
                  <a:extLst>
                    <a:ext uri="{9D8B030D-6E8A-4147-A177-3AD203B41FA5}">
                      <a16:colId xmlns:a16="http://schemas.microsoft.com/office/drawing/2014/main" val="1826953979"/>
                    </a:ext>
                  </a:extLst>
                </a:gridCol>
                <a:gridCol w="3372610">
                  <a:extLst>
                    <a:ext uri="{9D8B030D-6E8A-4147-A177-3AD203B41FA5}">
                      <a16:colId xmlns:a16="http://schemas.microsoft.com/office/drawing/2014/main" val="3189993797"/>
                    </a:ext>
                  </a:extLst>
                </a:gridCol>
              </a:tblGrid>
              <a:tr h="454901">
                <a:tc>
                  <a:txBody>
                    <a:bodyPr/>
                    <a:lstStyle/>
                    <a:p>
                      <a:r>
                        <a:rPr lang="nl-NL" sz="1400" dirty="0"/>
                        <a:t>baby</a:t>
                      </a:r>
                      <a:endParaRPr lang="nl-NL" sz="1400" b="1" dirty="0">
                        <a:solidFill>
                          <a:srgbClr val="FFFFFF"/>
                        </a:solidFill>
                      </a:endParaRPr>
                    </a:p>
                  </a:txBody>
                  <a:tcPr marL="158950" marR="95370" marT="95370" marB="95370"/>
                </a:tc>
                <a:tc>
                  <a:txBody>
                    <a:bodyPr/>
                    <a:lstStyle/>
                    <a:p>
                      <a:r>
                        <a:rPr lang="nl-NL" sz="1400" dirty="0"/>
                        <a:t>Basisvertrouwen </a:t>
                      </a:r>
                      <a:r>
                        <a:rPr lang="nl-NL" sz="1400" dirty="0" err="1"/>
                        <a:t>vs</a:t>
                      </a:r>
                      <a:r>
                        <a:rPr lang="nl-NL" sz="1400" dirty="0"/>
                        <a:t> basaal wantrouwen !!</a:t>
                      </a:r>
                      <a:endParaRPr lang="nl-NL" sz="1400" b="1" dirty="0">
                        <a:solidFill>
                          <a:srgbClr val="FFFFFF"/>
                        </a:solidFill>
                      </a:endParaRPr>
                    </a:p>
                  </a:txBody>
                  <a:tcPr marL="158950" marR="95370" marT="95370" marB="95370"/>
                </a:tc>
                <a:extLst>
                  <a:ext uri="{0D108BD9-81ED-4DB2-BD59-A6C34878D82A}">
                    <a16:rowId xmlns:a16="http://schemas.microsoft.com/office/drawing/2014/main" val="3674786745"/>
                  </a:ext>
                </a:extLst>
              </a:tr>
              <a:tr h="454901">
                <a:tc>
                  <a:txBody>
                    <a:bodyPr/>
                    <a:lstStyle/>
                    <a:p>
                      <a:r>
                        <a:rPr lang="nl-NL" sz="1400"/>
                        <a:t>peuter</a:t>
                      </a:r>
                      <a:endParaRPr lang="nl-NL" sz="1400">
                        <a:solidFill>
                          <a:schemeClr val="tx1">
                            <a:lumMod val="85000"/>
                            <a:lumOff val="15000"/>
                          </a:schemeClr>
                        </a:solidFill>
                      </a:endParaRPr>
                    </a:p>
                  </a:txBody>
                  <a:tcPr marL="158950" marR="95370" marT="95370" marB="95370"/>
                </a:tc>
                <a:tc>
                  <a:txBody>
                    <a:bodyPr/>
                    <a:lstStyle/>
                    <a:p>
                      <a:r>
                        <a:rPr lang="nl-NL" sz="1400"/>
                        <a:t>Autonomie </a:t>
                      </a:r>
                      <a:r>
                        <a:rPr lang="nl-NL" sz="1400" err="1"/>
                        <a:t>vs</a:t>
                      </a:r>
                      <a:r>
                        <a:rPr lang="nl-NL" sz="1400"/>
                        <a:t> schaamte en twijfel</a:t>
                      </a:r>
                      <a:endParaRPr lang="nl-NL" sz="1400">
                        <a:solidFill>
                          <a:schemeClr val="tx1">
                            <a:lumMod val="85000"/>
                            <a:lumOff val="15000"/>
                          </a:schemeClr>
                        </a:solidFill>
                      </a:endParaRPr>
                    </a:p>
                  </a:txBody>
                  <a:tcPr marL="158950" marR="95370" marT="95370" marB="95370"/>
                </a:tc>
                <a:extLst>
                  <a:ext uri="{0D108BD9-81ED-4DB2-BD59-A6C34878D82A}">
                    <a16:rowId xmlns:a16="http://schemas.microsoft.com/office/drawing/2014/main" val="4047493312"/>
                  </a:ext>
                </a:extLst>
              </a:tr>
              <a:tr h="454901">
                <a:tc>
                  <a:txBody>
                    <a:bodyPr/>
                    <a:lstStyle/>
                    <a:p>
                      <a:r>
                        <a:rPr lang="nl-NL" sz="1400"/>
                        <a:t>kleuter</a:t>
                      </a:r>
                      <a:endParaRPr lang="nl-NL" sz="1400">
                        <a:solidFill>
                          <a:schemeClr val="tx1">
                            <a:lumMod val="85000"/>
                            <a:lumOff val="15000"/>
                          </a:schemeClr>
                        </a:solidFill>
                      </a:endParaRPr>
                    </a:p>
                  </a:txBody>
                  <a:tcPr marL="158950" marR="95370" marT="95370" marB="95370"/>
                </a:tc>
                <a:tc>
                  <a:txBody>
                    <a:bodyPr/>
                    <a:lstStyle/>
                    <a:p>
                      <a:r>
                        <a:rPr lang="nl-NL" sz="1400"/>
                        <a:t>Initiatief vs schuldgevoel</a:t>
                      </a:r>
                      <a:endParaRPr lang="nl-NL" sz="1400">
                        <a:solidFill>
                          <a:schemeClr val="tx1">
                            <a:lumMod val="85000"/>
                            <a:lumOff val="15000"/>
                          </a:schemeClr>
                        </a:solidFill>
                      </a:endParaRPr>
                    </a:p>
                  </a:txBody>
                  <a:tcPr marL="158950" marR="95370" marT="95370" marB="95370"/>
                </a:tc>
                <a:extLst>
                  <a:ext uri="{0D108BD9-81ED-4DB2-BD59-A6C34878D82A}">
                    <a16:rowId xmlns:a16="http://schemas.microsoft.com/office/drawing/2014/main" val="892152827"/>
                  </a:ext>
                </a:extLst>
              </a:tr>
              <a:tr h="454901">
                <a:tc>
                  <a:txBody>
                    <a:bodyPr/>
                    <a:lstStyle/>
                    <a:p>
                      <a:r>
                        <a:rPr lang="nl-NL" sz="1400" dirty="0"/>
                        <a:t>schoolkind</a:t>
                      </a:r>
                      <a:endParaRPr lang="nl-NL" sz="1400" dirty="0">
                        <a:solidFill>
                          <a:schemeClr val="tx1">
                            <a:lumMod val="85000"/>
                            <a:lumOff val="15000"/>
                          </a:schemeClr>
                        </a:solidFill>
                      </a:endParaRPr>
                    </a:p>
                  </a:txBody>
                  <a:tcPr marL="158950" marR="95370" marT="95370" marB="95370"/>
                </a:tc>
                <a:tc>
                  <a:txBody>
                    <a:bodyPr/>
                    <a:lstStyle/>
                    <a:p>
                      <a:r>
                        <a:rPr lang="nl-NL" sz="1400" dirty="0"/>
                        <a:t>Vlijt </a:t>
                      </a:r>
                      <a:r>
                        <a:rPr lang="nl-NL" sz="1400" dirty="0" err="1"/>
                        <a:t>vs</a:t>
                      </a:r>
                      <a:r>
                        <a:rPr lang="nl-NL" sz="1400" dirty="0"/>
                        <a:t> minderwaardigheid</a:t>
                      </a:r>
                      <a:endParaRPr lang="nl-NL" sz="1400" dirty="0">
                        <a:solidFill>
                          <a:schemeClr val="tx1">
                            <a:lumMod val="85000"/>
                            <a:lumOff val="15000"/>
                          </a:schemeClr>
                        </a:solidFill>
                      </a:endParaRPr>
                    </a:p>
                  </a:txBody>
                  <a:tcPr marL="158950" marR="95370" marT="95370" marB="95370"/>
                </a:tc>
                <a:extLst>
                  <a:ext uri="{0D108BD9-81ED-4DB2-BD59-A6C34878D82A}">
                    <a16:rowId xmlns:a16="http://schemas.microsoft.com/office/drawing/2014/main" val="2797679085"/>
                  </a:ext>
                </a:extLst>
              </a:tr>
              <a:tr h="454901">
                <a:tc>
                  <a:txBody>
                    <a:bodyPr/>
                    <a:lstStyle/>
                    <a:p>
                      <a:r>
                        <a:rPr lang="nl-NL" sz="1400"/>
                        <a:t>puber</a:t>
                      </a:r>
                      <a:endParaRPr lang="nl-NL" sz="1400">
                        <a:solidFill>
                          <a:schemeClr val="tx1">
                            <a:lumMod val="85000"/>
                            <a:lumOff val="15000"/>
                          </a:schemeClr>
                        </a:solidFill>
                      </a:endParaRPr>
                    </a:p>
                  </a:txBody>
                  <a:tcPr marL="158950" marR="95370" marT="95370" marB="95370"/>
                </a:tc>
                <a:tc>
                  <a:txBody>
                    <a:bodyPr/>
                    <a:lstStyle/>
                    <a:p>
                      <a:r>
                        <a:rPr lang="nl-NL" sz="1400"/>
                        <a:t>Identiteit vs rolverwarring </a:t>
                      </a:r>
                      <a:endParaRPr lang="nl-NL" sz="1400">
                        <a:solidFill>
                          <a:schemeClr val="tx1">
                            <a:lumMod val="85000"/>
                            <a:lumOff val="15000"/>
                          </a:schemeClr>
                        </a:solidFill>
                      </a:endParaRPr>
                    </a:p>
                  </a:txBody>
                  <a:tcPr marL="158950" marR="95370" marT="95370" marB="95370"/>
                </a:tc>
                <a:extLst>
                  <a:ext uri="{0D108BD9-81ED-4DB2-BD59-A6C34878D82A}">
                    <a16:rowId xmlns:a16="http://schemas.microsoft.com/office/drawing/2014/main" val="687524753"/>
                  </a:ext>
                </a:extLst>
              </a:tr>
              <a:tr h="647986">
                <a:tc>
                  <a:txBody>
                    <a:bodyPr/>
                    <a:lstStyle/>
                    <a:p>
                      <a:r>
                        <a:rPr lang="nl-NL" sz="1400"/>
                        <a:t>Jong volwassen</a:t>
                      </a:r>
                      <a:endParaRPr lang="nl-NL" sz="1400">
                        <a:solidFill>
                          <a:schemeClr val="tx1">
                            <a:lumMod val="85000"/>
                            <a:lumOff val="15000"/>
                          </a:schemeClr>
                        </a:solidFill>
                      </a:endParaRPr>
                    </a:p>
                  </a:txBody>
                  <a:tcPr marL="158950" marR="95370" marT="95370" marB="95370"/>
                </a:tc>
                <a:tc>
                  <a:txBody>
                    <a:bodyPr/>
                    <a:lstStyle/>
                    <a:p>
                      <a:r>
                        <a:rPr lang="nl-NL" sz="1400"/>
                        <a:t>Intimiteit </a:t>
                      </a:r>
                      <a:r>
                        <a:rPr lang="nl-NL" sz="1400" err="1"/>
                        <a:t>vs</a:t>
                      </a:r>
                      <a:r>
                        <a:rPr lang="nl-NL" sz="1400"/>
                        <a:t> isolement </a:t>
                      </a:r>
                      <a:endParaRPr lang="nl-NL" sz="1400">
                        <a:solidFill>
                          <a:schemeClr val="tx1">
                            <a:lumMod val="85000"/>
                            <a:lumOff val="15000"/>
                          </a:schemeClr>
                        </a:solidFill>
                      </a:endParaRPr>
                    </a:p>
                  </a:txBody>
                  <a:tcPr marL="158950" marR="95370" marT="95370" marB="95370"/>
                </a:tc>
                <a:extLst>
                  <a:ext uri="{0D108BD9-81ED-4DB2-BD59-A6C34878D82A}">
                    <a16:rowId xmlns:a16="http://schemas.microsoft.com/office/drawing/2014/main" val="3255642110"/>
                  </a:ext>
                </a:extLst>
              </a:tr>
              <a:tr h="454901">
                <a:tc>
                  <a:txBody>
                    <a:bodyPr/>
                    <a:lstStyle/>
                    <a:p>
                      <a:r>
                        <a:rPr lang="nl-NL" sz="1400"/>
                        <a:t>volwassen</a:t>
                      </a:r>
                      <a:endParaRPr lang="nl-NL" sz="1400">
                        <a:solidFill>
                          <a:schemeClr val="tx1">
                            <a:lumMod val="85000"/>
                            <a:lumOff val="15000"/>
                          </a:schemeClr>
                        </a:solidFill>
                      </a:endParaRPr>
                    </a:p>
                  </a:txBody>
                  <a:tcPr marL="158950" marR="95370" marT="95370" marB="95370"/>
                </a:tc>
                <a:tc>
                  <a:txBody>
                    <a:bodyPr/>
                    <a:lstStyle/>
                    <a:p>
                      <a:r>
                        <a:rPr lang="nl-NL" sz="1400"/>
                        <a:t>Generativiteit vs stagnatie</a:t>
                      </a:r>
                      <a:endParaRPr lang="nl-NL" sz="1400">
                        <a:solidFill>
                          <a:schemeClr val="tx1">
                            <a:lumMod val="85000"/>
                            <a:lumOff val="15000"/>
                          </a:schemeClr>
                        </a:solidFill>
                      </a:endParaRPr>
                    </a:p>
                  </a:txBody>
                  <a:tcPr marL="158950" marR="95370" marT="95370" marB="95370"/>
                </a:tc>
                <a:extLst>
                  <a:ext uri="{0D108BD9-81ED-4DB2-BD59-A6C34878D82A}">
                    <a16:rowId xmlns:a16="http://schemas.microsoft.com/office/drawing/2014/main" val="2040745238"/>
                  </a:ext>
                </a:extLst>
              </a:tr>
              <a:tr h="454901">
                <a:tc>
                  <a:txBody>
                    <a:bodyPr/>
                    <a:lstStyle/>
                    <a:p>
                      <a:r>
                        <a:rPr lang="nl-NL" sz="1400"/>
                        <a:t>oudere</a:t>
                      </a:r>
                      <a:endParaRPr lang="nl-NL" sz="1400">
                        <a:solidFill>
                          <a:schemeClr val="tx1">
                            <a:lumMod val="85000"/>
                            <a:lumOff val="15000"/>
                          </a:schemeClr>
                        </a:solidFill>
                      </a:endParaRPr>
                    </a:p>
                  </a:txBody>
                  <a:tcPr marL="158950" marR="95370" marT="95370" marB="95370"/>
                </a:tc>
                <a:tc>
                  <a:txBody>
                    <a:bodyPr/>
                    <a:lstStyle/>
                    <a:p>
                      <a:r>
                        <a:rPr lang="nl-NL" sz="1400" dirty="0"/>
                        <a:t>Ego integriteit </a:t>
                      </a:r>
                      <a:r>
                        <a:rPr lang="nl-NL" sz="1400" dirty="0" err="1"/>
                        <a:t>vs</a:t>
                      </a:r>
                      <a:r>
                        <a:rPr lang="nl-NL" sz="1400" dirty="0"/>
                        <a:t> wanhoop</a:t>
                      </a:r>
                      <a:endParaRPr lang="nl-NL" sz="1400" dirty="0">
                        <a:solidFill>
                          <a:schemeClr val="tx1">
                            <a:lumMod val="85000"/>
                            <a:lumOff val="15000"/>
                          </a:schemeClr>
                        </a:solidFill>
                      </a:endParaRPr>
                    </a:p>
                  </a:txBody>
                  <a:tcPr marL="158950" marR="95370" marT="95370" marB="95370"/>
                </a:tc>
                <a:extLst>
                  <a:ext uri="{0D108BD9-81ED-4DB2-BD59-A6C34878D82A}">
                    <a16:rowId xmlns:a16="http://schemas.microsoft.com/office/drawing/2014/main" val="115018311"/>
                  </a:ext>
                </a:extLst>
              </a:tr>
            </a:tbl>
          </a:graphicData>
        </a:graphic>
      </p:graphicFrame>
    </p:spTree>
    <p:extLst>
      <p:ext uri="{BB962C8B-B14F-4D97-AF65-F5344CB8AC3E}">
        <p14:creationId xmlns:p14="http://schemas.microsoft.com/office/powerpoint/2010/main" val="1003022983"/>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1429BF1A67E641B09F2EAAF27E91D3" ma:contentTypeVersion="12" ma:contentTypeDescription="Een nieuw document maken." ma:contentTypeScope="" ma:versionID="4291d71a0b444373c70db0e2359280b1">
  <xsd:schema xmlns:xsd="http://www.w3.org/2001/XMLSchema" xmlns:xs="http://www.w3.org/2001/XMLSchema" xmlns:p="http://schemas.microsoft.com/office/2006/metadata/properties" xmlns:ns3="ee5ad45f-5c26-4269-94b9-a38f6ca33220" xmlns:ns4="f0c2a196-fb86-4a80-b53b-494531e97d44" targetNamespace="http://schemas.microsoft.com/office/2006/metadata/properties" ma:root="true" ma:fieldsID="c1c358b9f33173bc688a3c18d7c26f14" ns3:_="" ns4:_="">
    <xsd:import namespace="ee5ad45f-5c26-4269-94b9-a38f6ca33220"/>
    <xsd:import namespace="f0c2a196-fb86-4a80-b53b-494531e97d4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ad45f-5c26-4269-94b9-a38f6ca332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c2a196-fb86-4a80-b53b-494531e97d44"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SharingHintHash" ma:index="17"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DFADB4-17D7-46F0-B739-335E2B5AECB4}">
  <ds:schemaRefs>
    <ds:schemaRef ds:uri="http://schemas.microsoft.com/sharepoint/v3/contenttype/forms"/>
  </ds:schemaRefs>
</ds:datastoreItem>
</file>

<file path=customXml/itemProps2.xml><?xml version="1.0" encoding="utf-8"?>
<ds:datastoreItem xmlns:ds="http://schemas.openxmlformats.org/officeDocument/2006/customXml" ds:itemID="{F132816C-4477-42B8-9B34-38DDE60C2212}">
  <ds:schemaRefs>
    <ds:schemaRef ds:uri="http://www.w3.org/XML/1998/namespace"/>
    <ds:schemaRef ds:uri="http://schemas.microsoft.com/office/2006/metadata/properties"/>
    <ds:schemaRef ds:uri="http://purl.org/dc/elements/1.1/"/>
    <ds:schemaRef ds:uri="ee5ad45f-5c26-4269-94b9-a38f6ca33220"/>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f0c2a196-fb86-4a80-b53b-494531e97d44"/>
    <ds:schemaRef ds:uri="http://purl.org/dc/terms/"/>
  </ds:schemaRefs>
</ds:datastoreItem>
</file>

<file path=customXml/itemProps3.xml><?xml version="1.0" encoding="utf-8"?>
<ds:datastoreItem xmlns:ds="http://schemas.openxmlformats.org/officeDocument/2006/customXml" ds:itemID="{704BC711-40DB-4C31-8679-23135AD73C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ad45f-5c26-4269-94b9-a38f6ca33220"/>
    <ds:schemaRef ds:uri="f0c2a196-fb86-4a80-b53b-494531e97d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63</TotalTime>
  <Words>791</Words>
  <Application>Microsoft Office PowerPoint</Application>
  <PresentationFormat>Breedbeeld</PresentationFormat>
  <Paragraphs>124</Paragraphs>
  <Slides>14</Slides>
  <Notes>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Arial</vt:lpstr>
      <vt:lpstr>Calibri</vt:lpstr>
      <vt:lpstr>Calibri Light</vt:lpstr>
      <vt:lpstr>Wingdings</vt:lpstr>
      <vt:lpstr>Kantoorthema</vt:lpstr>
      <vt:lpstr>Ontwikkelingspsychologie </vt:lpstr>
      <vt:lpstr> Eindopdracht: </vt:lpstr>
      <vt:lpstr>Het vak</vt:lpstr>
      <vt:lpstr>Vorige week</vt:lpstr>
      <vt:lpstr>Welke hechtingsstijl herkennen je bij Manon en bij Wesley? </vt:lpstr>
      <vt:lpstr>Levensfasen </vt:lpstr>
      <vt:lpstr>Sigmund Freud </vt:lpstr>
      <vt:lpstr>Bowlby</vt:lpstr>
      <vt:lpstr>Erikson 1902-1994</vt:lpstr>
      <vt:lpstr>Piaget Fasen in denkontwikkeling </vt:lpstr>
      <vt:lpstr>Quiz </vt:lpstr>
      <vt:lpstr>The secret life…</vt:lpstr>
      <vt:lpstr>Vragen? </vt:lpstr>
      <vt:lpstr>Tijd over?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Ontwikkelingspsychologie</dc:title>
  <dc:creator>Marianne Manning</dc:creator>
  <cp:lastModifiedBy>Mariëlle  Huisman</cp:lastModifiedBy>
  <cp:revision>7</cp:revision>
  <dcterms:created xsi:type="dcterms:W3CDTF">2019-12-08T17:21:25Z</dcterms:created>
  <dcterms:modified xsi:type="dcterms:W3CDTF">2020-03-31T11:22:25Z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0x0101003C1429BF1A67E641B09F2EAAF27E91D3</vt:lpwstr>
  </property>
</Properties>
</file>